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95" r:id="rId19"/>
    <p:sldId id="296" r:id="rId20"/>
    <p:sldId id="288" r:id="rId21"/>
    <p:sldId id="289" r:id="rId22"/>
    <p:sldId id="290" r:id="rId23"/>
    <p:sldId id="291" r:id="rId24"/>
    <p:sldId id="292" r:id="rId25"/>
    <p:sldId id="293" r:id="rId26"/>
    <p:sldId id="294" r:id="rId27"/>
    <p:sldId id="273" r:id="rId28"/>
    <p:sldId id="274" r:id="rId29"/>
    <p:sldId id="275" r:id="rId30"/>
    <p:sldId id="276" r:id="rId31"/>
    <p:sldId id="277" r:id="rId32"/>
    <p:sldId id="278" r:id="rId33"/>
    <p:sldId id="282" r:id="rId34"/>
    <p:sldId id="283" r:id="rId35"/>
    <p:sldId id="284" r:id="rId36"/>
    <p:sldId id="285" r:id="rId37"/>
    <p:sldId id="286" r:id="rId38"/>
    <p:sldId id="279" r:id="rId39"/>
    <p:sldId id="280" r:id="rId40"/>
    <p:sldId id="281" r:id="rId41"/>
    <p:sldId id="287" r:id="rId42"/>
    <p:sldId id="302" r:id="rId43"/>
    <p:sldId id="303" r:id="rId44"/>
    <p:sldId id="304" r:id="rId45"/>
    <p:sldId id="299" r:id="rId46"/>
    <p:sldId id="300" r:id="rId47"/>
    <p:sldId id="301" r:id="rId48"/>
    <p:sldId id="305" r:id="rId49"/>
    <p:sldId id="306" r:id="rId50"/>
    <p:sldId id="307" r:id="rId51"/>
    <p:sldId id="308" r:id="rId52"/>
    <p:sldId id="309" r:id="rId53"/>
    <p:sldId id="310" r:id="rId54"/>
    <p:sldId id="311" r:id="rId55"/>
    <p:sldId id="312" r:id="rId56"/>
    <p:sldId id="313" r:id="rId57"/>
    <p:sldId id="314" r:id="rId58"/>
    <p:sldId id="315" r:id="rId59"/>
    <p:sldId id="316" r:id="rId60"/>
    <p:sldId id="317" r:id="rId61"/>
    <p:sldId id="318" r:id="rId62"/>
    <p:sldId id="319" r:id="rId63"/>
    <p:sldId id="320" r:id="rId64"/>
    <p:sldId id="321" r:id="rId65"/>
    <p:sldId id="322" r:id="rId66"/>
    <p:sldId id="323" r:id="rId6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2" d="100"/>
          <a:sy n="82" d="100"/>
        </p:scale>
        <p:origin x="643"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8DEAB-B6E2-97FF-5D26-71856D65429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B6B3A70-4EE6-F79C-CC88-E2CA6A28410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22FFCDF-F8F5-9059-BF06-077B2D0A1874}"/>
              </a:ext>
            </a:extLst>
          </p:cNvPr>
          <p:cNvSpPr>
            <a:spLocks noGrp="1"/>
          </p:cNvSpPr>
          <p:nvPr>
            <p:ph type="dt" sz="half" idx="10"/>
          </p:nvPr>
        </p:nvSpPr>
        <p:spPr/>
        <p:txBody>
          <a:bodyPr/>
          <a:lstStyle/>
          <a:p>
            <a:fld id="{8A2BF6C6-4384-4202-ABE0-1CFB70F581DF}" type="datetimeFigureOut">
              <a:rPr lang="en-US" smtClean="0"/>
              <a:t>2/6/2025</a:t>
            </a:fld>
            <a:endParaRPr lang="en-US"/>
          </a:p>
        </p:txBody>
      </p:sp>
      <p:sp>
        <p:nvSpPr>
          <p:cNvPr id="5" name="Footer Placeholder 4">
            <a:extLst>
              <a:ext uri="{FF2B5EF4-FFF2-40B4-BE49-F238E27FC236}">
                <a16:creationId xmlns:a16="http://schemas.microsoft.com/office/drawing/2014/main" id="{3A82421B-C375-B502-9E75-53E1C847DA0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B87E46-FDA2-1421-83F3-56F3917EB665}"/>
              </a:ext>
            </a:extLst>
          </p:cNvPr>
          <p:cNvSpPr>
            <a:spLocks noGrp="1"/>
          </p:cNvSpPr>
          <p:nvPr>
            <p:ph type="sldNum" sz="quarter" idx="12"/>
          </p:nvPr>
        </p:nvSpPr>
        <p:spPr/>
        <p:txBody>
          <a:bodyPr/>
          <a:lstStyle/>
          <a:p>
            <a:fld id="{C34F4A33-BE5D-48B3-9C69-5A0157F26940}" type="slidenum">
              <a:rPr lang="en-US" smtClean="0"/>
              <a:t>‹#›</a:t>
            </a:fld>
            <a:endParaRPr lang="en-US"/>
          </a:p>
        </p:txBody>
      </p:sp>
    </p:spTree>
    <p:extLst>
      <p:ext uri="{BB962C8B-B14F-4D97-AF65-F5344CB8AC3E}">
        <p14:creationId xmlns:p14="http://schemas.microsoft.com/office/powerpoint/2010/main" val="42003643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AEF78A-C2F0-6779-4B87-F247D2346B6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0689A09-5DAD-A64B-DDC7-10C6AA8D585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F96E01B-270A-5219-46E9-00D1B65C3450}"/>
              </a:ext>
            </a:extLst>
          </p:cNvPr>
          <p:cNvSpPr>
            <a:spLocks noGrp="1"/>
          </p:cNvSpPr>
          <p:nvPr>
            <p:ph type="dt" sz="half" idx="10"/>
          </p:nvPr>
        </p:nvSpPr>
        <p:spPr/>
        <p:txBody>
          <a:bodyPr/>
          <a:lstStyle/>
          <a:p>
            <a:fld id="{8A2BF6C6-4384-4202-ABE0-1CFB70F581DF}" type="datetimeFigureOut">
              <a:rPr lang="en-US" smtClean="0"/>
              <a:t>2/6/2025</a:t>
            </a:fld>
            <a:endParaRPr lang="en-US"/>
          </a:p>
        </p:txBody>
      </p:sp>
      <p:sp>
        <p:nvSpPr>
          <p:cNvPr id="5" name="Footer Placeholder 4">
            <a:extLst>
              <a:ext uri="{FF2B5EF4-FFF2-40B4-BE49-F238E27FC236}">
                <a16:creationId xmlns:a16="http://schemas.microsoft.com/office/drawing/2014/main" id="{829C9839-2381-2026-8F1A-3C54226616E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08F8A1B-3A6A-BAE5-BC20-375BA2B4BB1E}"/>
              </a:ext>
            </a:extLst>
          </p:cNvPr>
          <p:cNvSpPr>
            <a:spLocks noGrp="1"/>
          </p:cNvSpPr>
          <p:nvPr>
            <p:ph type="sldNum" sz="quarter" idx="12"/>
          </p:nvPr>
        </p:nvSpPr>
        <p:spPr/>
        <p:txBody>
          <a:bodyPr/>
          <a:lstStyle/>
          <a:p>
            <a:fld id="{C34F4A33-BE5D-48B3-9C69-5A0157F26940}" type="slidenum">
              <a:rPr lang="en-US" smtClean="0"/>
              <a:t>‹#›</a:t>
            </a:fld>
            <a:endParaRPr lang="en-US"/>
          </a:p>
        </p:txBody>
      </p:sp>
    </p:spTree>
    <p:extLst>
      <p:ext uri="{BB962C8B-B14F-4D97-AF65-F5344CB8AC3E}">
        <p14:creationId xmlns:p14="http://schemas.microsoft.com/office/powerpoint/2010/main" val="17560575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849134B-584C-E697-698A-CDB12F7EDFA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6384E78-FAF7-58E8-410F-3A5E23BB0D3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6D1BC0A-141F-FBA0-581E-6C6F64877A76}"/>
              </a:ext>
            </a:extLst>
          </p:cNvPr>
          <p:cNvSpPr>
            <a:spLocks noGrp="1"/>
          </p:cNvSpPr>
          <p:nvPr>
            <p:ph type="dt" sz="half" idx="10"/>
          </p:nvPr>
        </p:nvSpPr>
        <p:spPr/>
        <p:txBody>
          <a:bodyPr/>
          <a:lstStyle/>
          <a:p>
            <a:fld id="{8A2BF6C6-4384-4202-ABE0-1CFB70F581DF}" type="datetimeFigureOut">
              <a:rPr lang="en-US" smtClean="0"/>
              <a:t>2/6/2025</a:t>
            </a:fld>
            <a:endParaRPr lang="en-US"/>
          </a:p>
        </p:txBody>
      </p:sp>
      <p:sp>
        <p:nvSpPr>
          <p:cNvPr id="5" name="Footer Placeholder 4">
            <a:extLst>
              <a:ext uri="{FF2B5EF4-FFF2-40B4-BE49-F238E27FC236}">
                <a16:creationId xmlns:a16="http://schemas.microsoft.com/office/drawing/2014/main" id="{0CFF9208-C230-52B4-7A40-90C7C80A330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8D262AF-2CB6-E284-2957-819B960DF700}"/>
              </a:ext>
            </a:extLst>
          </p:cNvPr>
          <p:cNvSpPr>
            <a:spLocks noGrp="1"/>
          </p:cNvSpPr>
          <p:nvPr>
            <p:ph type="sldNum" sz="quarter" idx="12"/>
          </p:nvPr>
        </p:nvSpPr>
        <p:spPr/>
        <p:txBody>
          <a:bodyPr/>
          <a:lstStyle/>
          <a:p>
            <a:fld id="{C34F4A33-BE5D-48B3-9C69-5A0157F26940}" type="slidenum">
              <a:rPr lang="en-US" smtClean="0"/>
              <a:t>‹#›</a:t>
            </a:fld>
            <a:endParaRPr lang="en-US"/>
          </a:p>
        </p:txBody>
      </p:sp>
    </p:spTree>
    <p:extLst>
      <p:ext uri="{BB962C8B-B14F-4D97-AF65-F5344CB8AC3E}">
        <p14:creationId xmlns:p14="http://schemas.microsoft.com/office/powerpoint/2010/main" val="4116792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81D28-7CC5-7200-895F-BEDB3B1D0A4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52C1599-A619-47D1-6D41-65C6288127A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723817B-A436-0A6C-769C-26C4C00E7F50}"/>
              </a:ext>
            </a:extLst>
          </p:cNvPr>
          <p:cNvSpPr>
            <a:spLocks noGrp="1"/>
          </p:cNvSpPr>
          <p:nvPr>
            <p:ph type="dt" sz="half" idx="10"/>
          </p:nvPr>
        </p:nvSpPr>
        <p:spPr/>
        <p:txBody>
          <a:bodyPr/>
          <a:lstStyle/>
          <a:p>
            <a:fld id="{8A2BF6C6-4384-4202-ABE0-1CFB70F581DF}" type="datetimeFigureOut">
              <a:rPr lang="en-US" smtClean="0"/>
              <a:t>2/6/2025</a:t>
            </a:fld>
            <a:endParaRPr lang="en-US"/>
          </a:p>
        </p:txBody>
      </p:sp>
      <p:sp>
        <p:nvSpPr>
          <p:cNvPr id="5" name="Footer Placeholder 4">
            <a:extLst>
              <a:ext uri="{FF2B5EF4-FFF2-40B4-BE49-F238E27FC236}">
                <a16:creationId xmlns:a16="http://schemas.microsoft.com/office/drawing/2014/main" id="{24BB2163-D43E-76AD-D58C-1C37EFA3218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18EB0EB-B1F2-C6DC-4C53-AE2C502F83EB}"/>
              </a:ext>
            </a:extLst>
          </p:cNvPr>
          <p:cNvSpPr>
            <a:spLocks noGrp="1"/>
          </p:cNvSpPr>
          <p:nvPr>
            <p:ph type="sldNum" sz="quarter" idx="12"/>
          </p:nvPr>
        </p:nvSpPr>
        <p:spPr/>
        <p:txBody>
          <a:bodyPr/>
          <a:lstStyle/>
          <a:p>
            <a:fld id="{C34F4A33-BE5D-48B3-9C69-5A0157F26940}" type="slidenum">
              <a:rPr lang="en-US" smtClean="0"/>
              <a:t>‹#›</a:t>
            </a:fld>
            <a:endParaRPr lang="en-US"/>
          </a:p>
        </p:txBody>
      </p:sp>
    </p:spTree>
    <p:extLst>
      <p:ext uri="{BB962C8B-B14F-4D97-AF65-F5344CB8AC3E}">
        <p14:creationId xmlns:p14="http://schemas.microsoft.com/office/powerpoint/2010/main" val="8033746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2AA3DB-3355-CE7A-4B1F-753949753DA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08D5B76-E4E2-D7DE-D6A8-D3BC34213BF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B353D3C-2AD0-DC9F-EB4D-21D93316FAA2}"/>
              </a:ext>
            </a:extLst>
          </p:cNvPr>
          <p:cNvSpPr>
            <a:spLocks noGrp="1"/>
          </p:cNvSpPr>
          <p:nvPr>
            <p:ph type="dt" sz="half" idx="10"/>
          </p:nvPr>
        </p:nvSpPr>
        <p:spPr/>
        <p:txBody>
          <a:bodyPr/>
          <a:lstStyle/>
          <a:p>
            <a:fld id="{8A2BF6C6-4384-4202-ABE0-1CFB70F581DF}" type="datetimeFigureOut">
              <a:rPr lang="en-US" smtClean="0"/>
              <a:t>2/6/2025</a:t>
            </a:fld>
            <a:endParaRPr lang="en-US"/>
          </a:p>
        </p:txBody>
      </p:sp>
      <p:sp>
        <p:nvSpPr>
          <p:cNvPr id="5" name="Footer Placeholder 4">
            <a:extLst>
              <a:ext uri="{FF2B5EF4-FFF2-40B4-BE49-F238E27FC236}">
                <a16:creationId xmlns:a16="http://schemas.microsoft.com/office/drawing/2014/main" id="{40A6A3B3-CC20-2D72-F535-1DEBDB00641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8EDC025-D9D2-D884-5154-B3F2EDB6885B}"/>
              </a:ext>
            </a:extLst>
          </p:cNvPr>
          <p:cNvSpPr>
            <a:spLocks noGrp="1"/>
          </p:cNvSpPr>
          <p:nvPr>
            <p:ph type="sldNum" sz="quarter" idx="12"/>
          </p:nvPr>
        </p:nvSpPr>
        <p:spPr/>
        <p:txBody>
          <a:bodyPr/>
          <a:lstStyle/>
          <a:p>
            <a:fld id="{C34F4A33-BE5D-48B3-9C69-5A0157F26940}" type="slidenum">
              <a:rPr lang="en-US" smtClean="0"/>
              <a:t>‹#›</a:t>
            </a:fld>
            <a:endParaRPr lang="en-US"/>
          </a:p>
        </p:txBody>
      </p:sp>
    </p:spTree>
    <p:extLst>
      <p:ext uri="{BB962C8B-B14F-4D97-AF65-F5344CB8AC3E}">
        <p14:creationId xmlns:p14="http://schemas.microsoft.com/office/powerpoint/2010/main" val="12703848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110759-1CD9-F036-1AB1-F73DAD5DBA7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14EF5F2-B875-34DA-A6FD-8780AE4FA29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3117BDF-F89E-D9D4-00A9-8FAB7FD159D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C2AA712-4C91-F1C4-C2A7-356BC3919A1E}"/>
              </a:ext>
            </a:extLst>
          </p:cNvPr>
          <p:cNvSpPr>
            <a:spLocks noGrp="1"/>
          </p:cNvSpPr>
          <p:nvPr>
            <p:ph type="dt" sz="half" idx="10"/>
          </p:nvPr>
        </p:nvSpPr>
        <p:spPr/>
        <p:txBody>
          <a:bodyPr/>
          <a:lstStyle/>
          <a:p>
            <a:fld id="{8A2BF6C6-4384-4202-ABE0-1CFB70F581DF}" type="datetimeFigureOut">
              <a:rPr lang="en-US" smtClean="0"/>
              <a:t>2/6/2025</a:t>
            </a:fld>
            <a:endParaRPr lang="en-US"/>
          </a:p>
        </p:txBody>
      </p:sp>
      <p:sp>
        <p:nvSpPr>
          <p:cNvPr id="6" name="Footer Placeholder 5">
            <a:extLst>
              <a:ext uri="{FF2B5EF4-FFF2-40B4-BE49-F238E27FC236}">
                <a16:creationId xmlns:a16="http://schemas.microsoft.com/office/drawing/2014/main" id="{539CB434-852B-63FB-68AB-29325F77955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68A96A5-33ED-4133-C1F3-F14E78F7F6A4}"/>
              </a:ext>
            </a:extLst>
          </p:cNvPr>
          <p:cNvSpPr>
            <a:spLocks noGrp="1"/>
          </p:cNvSpPr>
          <p:nvPr>
            <p:ph type="sldNum" sz="quarter" idx="12"/>
          </p:nvPr>
        </p:nvSpPr>
        <p:spPr/>
        <p:txBody>
          <a:bodyPr/>
          <a:lstStyle/>
          <a:p>
            <a:fld id="{C34F4A33-BE5D-48B3-9C69-5A0157F26940}" type="slidenum">
              <a:rPr lang="en-US" smtClean="0"/>
              <a:t>‹#›</a:t>
            </a:fld>
            <a:endParaRPr lang="en-US"/>
          </a:p>
        </p:txBody>
      </p:sp>
    </p:spTree>
    <p:extLst>
      <p:ext uri="{BB962C8B-B14F-4D97-AF65-F5344CB8AC3E}">
        <p14:creationId xmlns:p14="http://schemas.microsoft.com/office/powerpoint/2010/main" val="21224182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E6780D-C567-01C6-A059-319C58F187F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75887D3-49B4-075A-AB0A-38E03D6E772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36094D4-779E-0548-AFA0-6CFBADBB942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C22A3D4-EB10-D865-938B-9825C82C5B1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9EA3A51-B184-E03F-69BB-BAFF88AE47A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5511C2C-1342-A2A2-41EF-0B72B1515D36}"/>
              </a:ext>
            </a:extLst>
          </p:cNvPr>
          <p:cNvSpPr>
            <a:spLocks noGrp="1"/>
          </p:cNvSpPr>
          <p:nvPr>
            <p:ph type="dt" sz="half" idx="10"/>
          </p:nvPr>
        </p:nvSpPr>
        <p:spPr/>
        <p:txBody>
          <a:bodyPr/>
          <a:lstStyle/>
          <a:p>
            <a:fld id="{8A2BF6C6-4384-4202-ABE0-1CFB70F581DF}" type="datetimeFigureOut">
              <a:rPr lang="en-US" smtClean="0"/>
              <a:t>2/6/2025</a:t>
            </a:fld>
            <a:endParaRPr lang="en-US"/>
          </a:p>
        </p:txBody>
      </p:sp>
      <p:sp>
        <p:nvSpPr>
          <p:cNvPr id="8" name="Footer Placeholder 7">
            <a:extLst>
              <a:ext uri="{FF2B5EF4-FFF2-40B4-BE49-F238E27FC236}">
                <a16:creationId xmlns:a16="http://schemas.microsoft.com/office/drawing/2014/main" id="{4403828F-A80C-6022-A298-842411B72BC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CD4F2B4-9293-A4C9-0099-7229460F544E}"/>
              </a:ext>
            </a:extLst>
          </p:cNvPr>
          <p:cNvSpPr>
            <a:spLocks noGrp="1"/>
          </p:cNvSpPr>
          <p:nvPr>
            <p:ph type="sldNum" sz="quarter" idx="12"/>
          </p:nvPr>
        </p:nvSpPr>
        <p:spPr/>
        <p:txBody>
          <a:bodyPr/>
          <a:lstStyle/>
          <a:p>
            <a:fld id="{C34F4A33-BE5D-48B3-9C69-5A0157F26940}" type="slidenum">
              <a:rPr lang="en-US" smtClean="0"/>
              <a:t>‹#›</a:t>
            </a:fld>
            <a:endParaRPr lang="en-US"/>
          </a:p>
        </p:txBody>
      </p:sp>
    </p:spTree>
    <p:extLst>
      <p:ext uri="{BB962C8B-B14F-4D97-AF65-F5344CB8AC3E}">
        <p14:creationId xmlns:p14="http://schemas.microsoft.com/office/powerpoint/2010/main" val="19453411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7DCC13-2798-5B2E-45CD-D87C408DD46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2C13501-7FA5-8DBB-B3E9-1BA8A148A786}"/>
              </a:ext>
            </a:extLst>
          </p:cNvPr>
          <p:cNvSpPr>
            <a:spLocks noGrp="1"/>
          </p:cNvSpPr>
          <p:nvPr>
            <p:ph type="dt" sz="half" idx="10"/>
          </p:nvPr>
        </p:nvSpPr>
        <p:spPr/>
        <p:txBody>
          <a:bodyPr/>
          <a:lstStyle/>
          <a:p>
            <a:fld id="{8A2BF6C6-4384-4202-ABE0-1CFB70F581DF}" type="datetimeFigureOut">
              <a:rPr lang="en-US" smtClean="0"/>
              <a:t>2/6/2025</a:t>
            </a:fld>
            <a:endParaRPr lang="en-US"/>
          </a:p>
        </p:txBody>
      </p:sp>
      <p:sp>
        <p:nvSpPr>
          <p:cNvPr id="4" name="Footer Placeholder 3">
            <a:extLst>
              <a:ext uri="{FF2B5EF4-FFF2-40B4-BE49-F238E27FC236}">
                <a16:creationId xmlns:a16="http://schemas.microsoft.com/office/drawing/2014/main" id="{70E261B3-4745-7C7E-5549-36B94552A01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B439E6E-CD27-F65F-BFD5-82D94B1F56DE}"/>
              </a:ext>
            </a:extLst>
          </p:cNvPr>
          <p:cNvSpPr>
            <a:spLocks noGrp="1"/>
          </p:cNvSpPr>
          <p:nvPr>
            <p:ph type="sldNum" sz="quarter" idx="12"/>
          </p:nvPr>
        </p:nvSpPr>
        <p:spPr/>
        <p:txBody>
          <a:bodyPr/>
          <a:lstStyle/>
          <a:p>
            <a:fld id="{C34F4A33-BE5D-48B3-9C69-5A0157F26940}" type="slidenum">
              <a:rPr lang="en-US" smtClean="0"/>
              <a:t>‹#›</a:t>
            </a:fld>
            <a:endParaRPr lang="en-US"/>
          </a:p>
        </p:txBody>
      </p:sp>
    </p:spTree>
    <p:extLst>
      <p:ext uri="{BB962C8B-B14F-4D97-AF65-F5344CB8AC3E}">
        <p14:creationId xmlns:p14="http://schemas.microsoft.com/office/powerpoint/2010/main" val="5893887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F8F1093-F9F0-95CD-82CA-BC9E43459715}"/>
              </a:ext>
            </a:extLst>
          </p:cNvPr>
          <p:cNvSpPr>
            <a:spLocks noGrp="1"/>
          </p:cNvSpPr>
          <p:nvPr>
            <p:ph type="dt" sz="half" idx="10"/>
          </p:nvPr>
        </p:nvSpPr>
        <p:spPr/>
        <p:txBody>
          <a:bodyPr/>
          <a:lstStyle/>
          <a:p>
            <a:fld id="{8A2BF6C6-4384-4202-ABE0-1CFB70F581DF}" type="datetimeFigureOut">
              <a:rPr lang="en-US" smtClean="0"/>
              <a:t>2/6/2025</a:t>
            </a:fld>
            <a:endParaRPr lang="en-US"/>
          </a:p>
        </p:txBody>
      </p:sp>
      <p:sp>
        <p:nvSpPr>
          <p:cNvPr id="3" name="Footer Placeholder 2">
            <a:extLst>
              <a:ext uri="{FF2B5EF4-FFF2-40B4-BE49-F238E27FC236}">
                <a16:creationId xmlns:a16="http://schemas.microsoft.com/office/drawing/2014/main" id="{9ECEDED8-36E1-CE12-FB9F-C1E56318810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7E4CB3C-B9BD-BAA2-409C-FA181CE45FE0}"/>
              </a:ext>
            </a:extLst>
          </p:cNvPr>
          <p:cNvSpPr>
            <a:spLocks noGrp="1"/>
          </p:cNvSpPr>
          <p:nvPr>
            <p:ph type="sldNum" sz="quarter" idx="12"/>
          </p:nvPr>
        </p:nvSpPr>
        <p:spPr/>
        <p:txBody>
          <a:bodyPr/>
          <a:lstStyle/>
          <a:p>
            <a:fld id="{C34F4A33-BE5D-48B3-9C69-5A0157F26940}" type="slidenum">
              <a:rPr lang="en-US" smtClean="0"/>
              <a:t>‹#›</a:t>
            </a:fld>
            <a:endParaRPr lang="en-US"/>
          </a:p>
        </p:txBody>
      </p:sp>
    </p:spTree>
    <p:extLst>
      <p:ext uri="{BB962C8B-B14F-4D97-AF65-F5344CB8AC3E}">
        <p14:creationId xmlns:p14="http://schemas.microsoft.com/office/powerpoint/2010/main" val="38312055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808A1D-546F-C4FC-5A50-47111833797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F1D4DC5-F1CC-E026-BF1B-9EBB2E39EFB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B88EF1C-9CBD-C7AC-B83D-75048639A55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CFF2376-51F5-A2CF-13F0-A7928A469873}"/>
              </a:ext>
            </a:extLst>
          </p:cNvPr>
          <p:cNvSpPr>
            <a:spLocks noGrp="1"/>
          </p:cNvSpPr>
          <p:nvPr>
            <p:ph type="dt" sz="half" idx="10"/>
          </p:nvPr>
        </p:nvSpPr>
        <p:spPr/>
        <p:txBody>
          <a:bodyPr/>
          <a:lstStyle/>
          <a:p>
            <a:fld id="{8A2BF6C6-4384-4202-ABE0-1CFB70F581DF}" type="datetimeFigureOut">
              <a:rPr lang="en-US" smtClean="0"/>
              <a:t>2/6/2025</a:t>
            </a:fld>
            <a:endParaRPr lang="en-US"/>
          </a:p>
        </p:txBody>
      </p:sp>
      <p:sp>
        <p:nvSpPr>
          <p:cNvPr id="6" name="Footer Placeholder 5">
            <a:extLst>
              <a:ext uri="{FF2B5EF4-FFF2-40B4-BE49-F238E27FC236}">
                <a16:creationId xmlns:a16="http://schemas.microsoft.com/office/drawing/2014/main" id="{01EE4715-59FB-B329-21F6-82F7EE68303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3E68BC5-2155-152B-841E-9B063B49691A}"/>
              </a:ext>
            </a:extLst>
          </p:cNvPr>
          <p:cNvSpPr>
            <a:spLocks noGrp="1"/>
          </p:cNvSpPr>
          <p:nvPr>
            <p:ph type="sldNum" sz="quarter" idx="12"/>
          </p:nvPr>
        </p:nvSpPr>
        <p:spPr/>
        <p:txBody>
          <a:bodyPr/>
          <a:lstStyle/>
          <a:p>
            <a:fld id="{C34F4A33-BE5D-48B3-9C69-5A0157F26940}" type="slidenum">
              <a:rPr lang="en-US" smtClean="0"/>
              <a:t>‹#›</a:t>
            </a:fld>
            <a:endParaRPr lang="en-US"/>
          </a:p>
        </p:txBody>
      </p:sp>
    </p:spTree>
    <p:extLst>
      <p:ext uri="{BB962C8B-B14F-4D97-AF65-F5344CB8AC3E}">
        <p14:creationId xmlns:p14="http://schemas.microsoft.com/office/powerpoint/2010/main" val="2451872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22F5F7-330D-76C4-083B-9DC60DBEF89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38B3C7D-4C08-0863-2875-53C7A9EB402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00F4AE6-B005-6A10-9EA9-18D8B25F5E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816E273-7D01-547C-AC99-02BF4BACF1CB}"/>
              </a:ext>
            </a:extLst>
          </p:cNvPr>
          <p:cNvSpPr>
            <a:spLocks noGrp="1"/>
          </p:cNvSpPr>
          <p:nvPr>
            <p:ph type="dt" sz="half" idx="10"/>
          </p:nvPr>
        </p:nvSpPr>
        <p:spPr/>
        <p:txBody>
          <a:bodyPr/>
          <a:lstStyle/>
          <a:p>
            <a:fld id="{8A2BF6C6-4384-4202-ABE0-1CFB70F581DF}" type="datetimeFigureOut">
              <a:rPr lang="en-US" smtClean="0"/>
              <a:t>2/6/2025</a:t>
            </a:fld>
            <a:endParaRPr lang="en-US"/>
          </a:p>
        </p:txBody>
      </p:sp>
      <p:sp>
        <p:nvSpPr>
          <p:cNvPr id="6" name="Footer Placeholder 5">
            <a:extLst>
              <a:ext uri="{FF2B5EF4-FFF2-40B4-BE49-F238E27FC236}">
                <a16:creationId xmlns:a16="http://schemas.microsoft.com/office/drawing/2014/main" id="{AAFEC337-7C8B-EA62-D796-8ADEFB6CBE7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F5E0853-2EC7-9220-4EB1-9E9BB0147217}"/>
              </a:ext>
            </a:extLst>
          </p:cNvPr>
          <p:cNvSpPr>
            <a:spLocks noGrp="1"/>
          </p:cNvSpPr>
          <p:nvPr>
            <p:ph type="sldNum" sz="quarter" idx="12"/>
          </p:nvPr>
        </p:nvSpPr>
        <p:spPr/>
        <p:txBody>
          <a:bodyPr/>
          <a:lstStyle/>
          <a:p>
            <a:fld id="{C34F4A33-BE5D-48B3-9C69-5A0157F26940}" type="slidenum">
              <a:rPr lang="en-US" smtClean="0"/>
              <a:t>‹#›</a:t>
            </a:fld>
            <a:endParaRPr lang="en-US"/>
          </a:p>
        </p:txBody>
      </p:sp>
    </p:spTree>
    <p:extLst>
      <p:ext uri="{BB962C8B-B14F-4D97-AF65-F5344CB8AC3E}">
        <p14:creationId xmlns:p14="http://schemas.microsoft.com/office/powerpoint/2010/main" val="25130909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A666612-7155-A914-541A-2748E3279C9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2595FFA-D473-26CD-FB38-2BEAFAFED76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5CBBEBA-64EC-656D-1F46-636CF390FD1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A2BF6C6-4384-4202-ABE0-1CFB70F581DF}" type="datetimeFigureOut">
              <a:rPr lang="en-US" smtClean="0"/>
              <a:t>2/6/2025</a:t>
            </a:fld>
            <a:endParaRPr lang="en-US"/>
          </a:p>
        </p:txBody>
      </p:sp>
      <p:sp>
        <p:nvSpPr>
          <p:cNvPr id="5" name="Footer Placeholder 4">
            <a:extLst>
              <a:ext uri="{FF2B5EF4-FFF2-40B4-BE49-F238E27FC236}">
                <a16:creationId xmlns:a16="http://schemas.microsoft.com/office/drawing/2014/main" id="{DFB3B5D5-9325-481C-5671-C2F23B0B7C3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1E47C9C-5EEC-A610-2E6D-1E3D747E3E2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34F4A33-BE5D-48B3-9C69-5A0157F26940}" type="slidenum">
              <a:rPr lang="en-US" smtClean="0"/>
              <a:t>‹#›</a:t>
            </a:fld>
            <a:endParaRPr lang="en-US"/>
          </a:p>
        </p:txBody>
      </p:sp>
    </p:spTree>
    <p:extLst>
      <p:ext uri="{BB962C8B-B14F-4D97-AF65-F5344CB8AC3E}">
        <p14:creationId xmlns:p14="http://schemas.microsoft.com/office/powerpoint/2010/main" val="382925966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www.microchip.com/en-us/tools-resources/archives/avr-sam-mcus" TargetMode="External"/><Relationship Id="rId2" Type="http://schemas.openxmlformats.org/officeDocument/2006/relationships/hyperlink" Target="https://atmega32-avr.com/atmel-studio-7-latest-version-for-windows-macos/"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atmel-studio-doc.s3-website-us-east-1.amazonaws.com/webhelp/GUID-54E8AE06-C4C4-430C-B316-1C19714D122B-en-US-1/GUID-0661DC83-89AB-44A0-8AD5-CACC9174EAE7.html#GUID-0661DC83-89AB-44A0-8AD5-CACC9174EAE7__FIG_PBN_ZNQ_NZ"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atmel-studio-doc.s3-website-us-east-1.amazonaws.com/webhelp/GUID-54E8AE06-C4C4-430C-B316-1C19714D122B-en-US-1/GUID-0661DC83-89AB-44A0-8AD5-CACC9174EAE7.html#GUID-0661DC83-89AB-44A0-8AD5-CACC9174EAE7__FIG_M5L_W4Q_NZ"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hyperlink" Target="https://makeradvisor.com/tools/dht11-temperature-humidity-sensor/" TargetMode="External"/><Relationship Id="rId2" Type="http://schemas.openxmlformats.org/officeDocument/2006/relationships/hyperlink" Target="https://makeradvisor.com/tools/compatible-arduino-uno-r3-board/" TargetMode="External"/><Relationship Id="rId1" Type="http://schemas.openxmlformats.org/officeDocument/2006/relationships/slideLayout" Target="../slideLayouts/slideLayout2.xml"/><Relationship Id="rId6" Type="http://schemas.openxmlformats.org/officeDocument/2006/relationships/hyperlink" Target="https://makeradvisor.com/tools/jumper-wires-kit-120-pieces/" TargetMode="External"/><Relationship Id="rId5" Type="http://schemas.openxmlformats.org/officeDocument/2006/relationships/hyperlink" Target="https://makeradvisor.com/tools/resistors-kits/" TargetMode="External"/><Relationship Id="rId4" Type="http://schemas.openxmlformats.org/officeDocument/2006/relationships/hyperlink" Target="https://makeradvisor.com/tools/mb-102-solderless-breadboard-830-points/" TargetMode="External"/></Relationships>
</file>

<file path=ppt/slides/_rels/slide4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hyperlink" Target="https://github.com/adafruit/Adafruit_Sensor" TargetMode="External"/><Relationship Id="rId2" Type="http://schemas.openxmlformats.org/officeDocument/2006/relationships/hyperlink" Target="https://github.com/adafruit/DHT-sensor-library" TargetMode="Externa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4174CD58-7E10-6DC9-27CC-8DE52208B06F}"/>
              </a:ext>
            </a:extLst>
          </p:cNvPr>
          <p:cNvSpPr>
            <a:spLocks noGrp="1"/>
          </p:cNvSpPr>
          <p:nvPr>
            <p:ph type="subTitle" idx="1"/>
          </p:nvPr>
        </p:nvSpPr>
        <p:spPr>
          <a:xfrm>
            <a:off x="1524000" y="1209368"/>
            <a:ext cx="9144000" cy="4048432"/>
          </a:xfrm>
        </p:spPr>
        <p:txBody>
          <a:bodyPr>
            <a:normAutofit/>
          </a:bodyPr>
          <a:lstStyle/>
          <a:p>
            <a:r>
              <a:rPr lang="en-US" sz="4400" b="1" dirty="0">
                <a:effectLst/>
                <a:latin typeface="Times New Roman" panose="02020603050405020304" pitchFamily="18" charset="0"/>
                <a:ea typeface="Arial" panose="020B0604020202020204" pitchFamily="34" charset="0"/>
              </a:rPr>
              <a:t>EMBEDDED SYSYEM DEVELOPMENT </a:t>
            </a:r>
            <a:br>
              <a:rPr lang="en-US" sz="4400" b="1" dirty="0">
                <a:effectLst/>
                <a:latin typeface="Times New Roman" panose="02020603050405020304" pitchFamily="18" charset="0"/>
                <a:ea typeface="Arial" panose="020B0604020202020204" pitchFamily="34" charset="0"/>
              </a:rPr>
            </a:br>
            <a:r>
              <a:rPr lang="en-US" sz="4400" b="1" dirty="0">
                <a:effectLst/>
                <a:latin typeface="Times New Roman" panose="02020603050405020304" pitchFamily="18" charset="0"/>
                <a:ea typeface="Arial" panose="020B0604020202020204" pitchFamily="34" charset="0"/>
              </a:rPr>
              <a:t>L.O3: </a:t>
            </a:r>
            <a:r>
              <a:rPr lang="en-ZA" sz="4400" b="1" dirty="0">
                <a:effectLst/>
                <a:latin typeface="Times New Roman" panose="02020603050405020304" pitchFamily="18" charset="0"/>
                <a:ea typeface="Arial" panose="020B0604020202020204" pitchFamily="34" charset="0"/>
              </a:rPr>
              <a:t>DEVELOP EMBEDDED SOFTWARE (FIRMWARE)</a:t>
            </a:r>
            <a:r>
              <a:rPr lang="en-ZA" sz="1800" b="1" dirty="0">
                <a:effectLst/>
                <a:latin typeface="Times New Roman" panose="02020603050405020304" pitchFamily="18" charset="0"/>
                <a:ea typeface="Arial" panose="020B0604020202020204" pitchFamily="34" charset="0"/>
              </a:rPr>
              <a:t>	</a:t>
            </a:r>
            <a:endParaRPr lang="en-US" sz="4400" dirty="0"/>
          </a:p>
        </p:txBody>
      </p:sp>
    </p:spTree>
    <p:extLst>
      <p:ext uri="{BB962C8B-B14F-4D97-AF65-F5344CB8AC3E}">
        <p14:creationId xmlns:p14="http://schemas.microsoft.com/office/powerpoint/2010/main" val="37010763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82529A-4B41-16BC-19DF-8106E37C2677}"/>
              </a:ext>
            </a:extLst>
          </p:cNvPr>
          <p:cNvSpPr>
            <a:spLocks noGrp="1"/>
          </p:cNvSpPr>
          <p:nvPr>
            <p:ph type="title"/>
          </p:nvPr>
        </p:nvSpPr>
        <p:spPr>
          <a:xfrm>
            <a:off x="838200" y="245806"/>
            <a:ext cx="10515600" cy="855408"/>
          </a:xfrm>
        </p:spPr>
        <p:txBody>
          <a:bodyPr>
            <a:normAutofit/>
          </a:bodyPr>
          <a:lstStyle/>
          <a:p>
            <a:pPr algn="ctr"/>
            <a:r>
              <a:rPr lang="en-ZA" b="1" dirty="0">
                <a:effectLst/>
                <a:latin typeface="Times New Roman" panose="02020603050405020304" pitchFamily="18" charset="0"/>
                <a:ea typeface="Arial" panose="020B0604020202020204" pitchFamily="34" charset="0"/>
              </a:rPr>
              <a:t>Flowchart</a:t>
            </a:r>
            <a:endParaRPr lang="en-US" dirty="0"/>
          </a:p>
        </p:txBody>
      </p:sp>
      <p:sp>
        <p:nvSpPr>
          <p:cNvPr id="3" name="Content Placeholder 2">
            <a:extLst>
              <a:ext uri="{FF2B5EF4-FFF2-40B4-BE49-F238E27FC236}">
                <a16:creationId xmlns:a16="http://schemas.microsoft.com/office/drawing/2014/main" id="{0C94AA10-9A74-A87D-3AA5-C65678FA52AF}"/>
              </a:ext>
            </a:extLst>
          </p:cNvPr>
          <p:cNvSpPr>
            <a:spLocks noGrp="1"/>
          </p:cNvSpPr>
          <p:nvPr>
            <p:ph idx="1"/>
          </p:nvPr>
        </p:nvSpPr>
        <p:spPr>
          <a:xfrm>
            <a:off x="88490" y="1101214"/>
            <a:ext cx="11808542" cy="5510980"/>
          </a:xfrm>
        </p:spPr>
        <p:txBody>
          <a:bodyPr/>
          <a:lstStyle/>
          <a:p>
            <a:pPr algn="just"/>
            <a:r>
              <a:rPr lang="en-ZA" sz="4000" b="1" dirty="0">
                <a:effectLst/>
                <a:latin typeface="Times New Roman" panose="02020603050405020304" pitchFamily="18" charset="0"/>
                <a:ea typeface="Arial" panose="020B0604020202020204" pitchFamily="34" charset="0"/>
                <a:cs typeface="Times New Roman" panose="02020603050405020304" pitchFamily="18" charset="0"/>
              </a:rPr>
              <a:t>A flowchart</a:t>
            </a:r>
            <a:r>
              <a:rPr lang="en-ZA" sz="4000" dirty="0">
                <a:effectLst/>
                <a:latin typeface="Times New Roman" panose="02020603050405020304" pitchFamily="18" charset="0"/>
                <a:ea typeface="Arial" panose="020B0604020202020204" pitchFamily="34" charset="0"/>
                <a:cs typeface="Times New Roman" panose="02020603050405020304" pitchFamily="18" charset="0"/>
              </a:rPr>
              <a:t> is a graphical representation of an algorithm that uses different shapes and symbols to represent various actions, decisions, and processes. </a:t>
            </a:r>
          </a:p>
          <a:p>
            <a:pPr algn="just"/>
            <a:r>
              <a:rPr lang="en-ZA" sz="4000" dirty="0">
                <a:effectLst/>
                <a:latin typeface="Times New Roman" panose="02020603050405020304" pitchFamily="18" charset="0"/>
                <a:ea typeface="Arial" panose="020B0604020202020204" pitchFamily="34" charset="0"/>
                <a:cs typeface="Times New Roman" panose="02020603050405020304" pitchFamily="18" charset="0"/>
              </a:rPr>
              <a:t>It provides a visual way to understand the flow of logic within an algorithm.</a:t>
            </a:r>
            <a:endParaRPr lang="en-US" sz="40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27949367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F7FDFF3-18DA-B34B-AA82-501CEF184BB0}"/>
              </a:ext>
            </a:extLst>
          </p:cNvPr>
          <p:cNvSpPr>
            <a:spLocks noGrp="1"/>
          </p:cNvSpPr>
          <p:nvPr>
            <p:ph idx="1"/>
          </p:nvPr>
        </p:nvSpPr>
        <p:spPr>
          <a:xfrm>
            <a:off x="324465" y="442452"/>
            <a:ext cx="11582400" cy="6174658"/>
          </a:xfrm>
        </p:spPr>
        <p:txBody>
          <a:bodyPr>
            <a:normAutofit fontScale="85000" lnSpcReduction="20000"/>
          </a:bodyPr>
          <a:lstStyle/>
          <a:p>
            <a:pPr marL="342900" marR="0" lvl="0" indent="-342900" algn="just">
              <a:lnSpc>
                <a:spcPct val="115000"/>
              </a:lnSpc>
              <a:spcBef>
                <a:spcPts val="0"/>
              </a:spcBef>
              <a:spcAft>
                <a:spcPts val="1200"/>
              </a:spcAft>
              <a:buFont typeface="+mj-lt"/>
              <a:buAutoNum type="arabicPeriod"/>
              <a:tabLst>
                <a:tab pos="457200" algn="l"/>
              </a:tabLst>
            </a:pPr>
            <a:r>
              <a:rPr lang="en-US" sz="3300" b="1" dirty="0">
                <a:effectLst/>
                <a:latin typeface="Times New Roman" panose="02020603050405020304" pitchFamily="18" charset="0"/>
                <a:ea typeface="Arial" panose="020B0604020202020204" pitchFamily="34" charset="0"/>
                <a:cs typeface="Times New Roman" panose="02020603050405020304" pitchFamily="18" charset="0"/>
              </a:rPr>
              <a:t>Nature</a:t>
            </a:r>
            <a:r>
              <a:rPr lang="en-US" sz="3300" dirty="0">
                <a:effectLst/>
                <a:latin typeface="Times New Roman" panose="02020603050405020304" pitchFamily="18" charset="0"/>
                <a:ea typeface="Arial" panose="020B0604020202020204" pitchFamily="34" charset="0"/>
                <a:cs typeface="Times New Roman" panose="02020603050405020304" pitchFamily="18" charset="0"/>
              </a:rPr>
              <a:t>: A flowchart is a graphical representation of an algorithm using standardized symbols and shapes to depict different steps, decisions, and processes.</a:t>
            </a:r>
            <a:endParaRPr lang="en-US" sz="33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15000"/>
              </a:lnSpc>
              <a:spcBef>
                <a:spcPts val="0"/>
              </a:spcBef>
              <a:spcAft>
                <a:spcPts val="0"/>
              </a:spcAft>
              <a:buFont typeface="+mj-lt"/>
              <a:buAutoNum type="arabicPeriod"/>
              <a:tabLst>
                <a:tab pos="457200" algn="l"/>
              </a:tabLst>
            </a:pPr>
            <a:r>
              <a:rPr lang="en-US" sz="3300" b="1" dirty="0">
                <a:effectLst/>
                <a:latin typeface="Times New Roman" panose="02020603050405020304" pitchFamily="18" charset="0"/>
                <a:ea typeface="Arial" panose="020B0604020202020204" pitchFamily="34" charset="0"/>
                <a:cs typeface="Times New Roman" panose="02020603050405020304" pitchFamily="18" charset="0"/>
              </a:rPr>
              <a:t>Format</a:t>
            </a:r>
            <a:r>
              <a:rPr lang="en-US" sz="3300" dirty="0">
                <a:effectLst/>
                <a:latin typeface="Times New Roman" panose="02020603050405020304" pitchFamily="18" charset="0"/>
                <a:ea typeface="Arial" panose="020B0604020202020204" pitchFamily="34" charset="0"/>
                <a:cs typeface="Times New Roman" panose="02020603050405020304" pitchFamily="18" charset="0"/>
              </a:rPr>
              <a:t>: It is visual and hierarchical, using symbols like rectangles (for processes), diamonds (for decisions), and arrows (for flow direction) connected in a sequence to illustrate the algorithm's flow.</a:t>
            </a:r>
            <a:endParaRPr lang="en-US" sz="33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15000"/>
              </a:lnSpc>
              <a:spcBef>
                <a:spcPts val="0"/>
              </a:spcBef>
              <a:spcAft>
                <a:spcPts val="0"/>
              </a:spcAft>
              <a:buFont typeface="+mj-lt"/>
              <a:buAutoNum type="arabicPeriod"/>
              <a:tabLst>
                <a:tab pos="457200" algn="l"/>
              </a:tabLst>
            </a:pPr>
            <a:r>
              <a:rPr lang="en-US" sz="3300" b="1" dirty="0">
                <a:effectLst/>
                <a:latin typeface="Times New Roman" panose="02020603050405020304" pitchFamily="18" charset="0"/>
                <a:ea typeface="Arial" panose="020B0604020202020204" pitchFamily="34" charset="0"/>
                <a:cs typeface="Times New Roman" panose="02020603050405020304" pitchFamily="18" charset="0"/>
              </a:rPr>
              <a:t>Detail Level</a:t>
            </a:r>
            <a:r>
              <a:rPr lang="en-US" sz="3300" dirty="0">
                <a:effectLst/>
                <a:latin typeface="Times New Roman" panose="02020603050405020304" pitchFamily="18" charset="0"/>
                <a:ea typeface="Arial" panose="020B0604020202020204" pitchFamily="34" charset="0"/>
                <a:cs typeface="Times New Roman" panose="02020603050405020304" pitchFamily="18" charset="0"/>
              </a:rPr>
              <a:t>: It provides a visual overview of the algorithm's structure, displaying the flow of control and decision points in </a:t>
            </a:r>
            <a:r>
              <a:rPr lang="en-US" sz="3300" b="1" dirty="0">
                <a:effectLst/>
                <a:latin typeface="Times New Roman" panose="02020603050405020304" pitchFamily="18" charset="0"/>
                <a:ea typeface="Arial" panose="020B0604020202020204" pitchFamily="34" charset="0"/>
                <a:cs typeface="Times New Roman" panose="02020603050405020304" pitchFamily="18" charset="0"/>
              </a:rPr>
              <a:t>a systematic manner</a:t>
            </a:r>
            <a:r>
              <a:rPr lang="en-US" sz="3300" dirty="0">
                <a:effectLst/>
                <a:latin typeface="Times New Roman" panose="02020603050405020304" pitchFamily="18" charset="0"/>
                <a:ea typeface="Arial" panose="020B0604020202020204" pitchFamily="34" charset="0"/>
                <a:cs typeface="Times New Roman" panose="02020603050405020304" pitchFamily="18" charset="0"/>
              </a:rPr>
              <a:t>.</a:t>
            </a:r>
            <a:endParaRPr lang="en-US" sz="33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15000"/>
              </a:lnSpc>
              <a:spcBef>
                <a:spcPts val="0"/>
              </a:spcBef>
              <a:spcAft>
                <a:spcPts val="0"/>
              </a:spcAft>
              <a:buFont typeface="+mj-lt"/>
              <a:buAutoNum type="arabicPeriod"/>
              <a:tabLst>
                <a:tab pos="457200" algn="l"/>
              </a:tabLst>
            </a:pPr>
            <a:r>
              <a:rPr lang="en-US" sz="3300" b="1" dirty="0">
                <a:effectLst/>
                <a:latin typeface="Times New Roman" panose="02020603050405020304" pitchFamily="18" charset="0"/>
                <a:ea typeface="Arial" panose="020B0604020202020204" pitchFamily="34" charset="0"/>
                <a:cs typeface="Times New Roman" panose="02020603050405020304" pitchFamily="18" charset="0"/>
              </a:rPr>
              <a:t>Use</a:t>
            </a:r>
            <a:r>
              <a:rPr lang="en-US" sz="3300" dirty="0">
                <a:effectLst/>
                <a:latin typeface="Times New Roman" panose="02020603050405020304" pitchFamily="18" charset="0"/>
                <a:ea typeface="Arial" panose="020B0604020202020204" pitchFamily="34" charset="0"/>
                <a:cs typeface="Times New Roman" panose="02020603050405020304" pitchFamily="18" charset="0"/>
              </a:rPr>
              <a:t>: Flowcharts are beneficial for visualizing the flow of control within an algorithm, aiding in understanding complex processes and decision-making paths.</a:t>
            </a:r>
            <a:endParaRPr lang="en-US" sz="33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15000"/>
              </a:lnSpc>
              <a:spcBef>
                <a:spcPts val="0"/>
              </a:spcBef>
              <a:spcAft>
                <a:spcPts val="0"/>
              </a:spcAft>
              <a:buFont typeface="+mj-lt"/>
              <a:buAutoNum type="arabicPeriod"/>
              <a:tabLst>
                <a:tab pos="457200" algn="l"/>
              </a:tabLst>
            </a:pPr>
            <a:r>
              <a:rPr lang="en-US" sz="3300" b="1" dirty="0">
                <a:effectLst/>
                <a:latin typeface="Times New Roman" panose="02020603050405020304" pitchFamily="18" charset="0"/>
                <a:ea typeface="Arial" panose="020B0604020202020204" pitchFamily="34" charset="0"/>
                <a:cs typeface="Times New Roman" panose="02020603050405020304" pitchFamily="18" charset="0"/>
              </a:rPr>
              <a:t>Representation</a:t>
            </a:r>
            <a:r>
              <a:rPr lang="en-US" sz="3300" dirty="0">
                <a:effectLst/>
                <a:latin typeface="Times New Roman" panose="02020603050405020304" pitchFamily="18" charset="0"/>
                <a:ea typeface="Arial" panose="020B0604020202020204" pitchFamily="34" charset="0"/>
                <a:cs typeface="Times New Roman" panose="02020603050405020304" pitchFamily="18" charset="0"/>
              </a:rPr>
              <a:t>: They depict the logic through graphical symbols, making it easier for stakeholders, including non-programmers, to comprehend the algorithm's flow.</a:t>
            </a:r>
            <a:endParaRPr lang="en-US" sz="33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37460490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E9B837-9176-AD45-560B-EF93FEF06277}"/>
              </a:ext>
            </a:extLst>
          </p:cNvPr>
          <p:cNvSpPr>
            <a:spLocks noGrp="1"/>
          </p:cNvSpPr>
          <p:nvPr>
            <p:ph type="title"/>
          </p:nvPr>
        </p:nvSpPr>
        <p:spPr>
          <a:xfrm>
            <a:off x="838200" y="88491"/>
            <a:ext cx="10515600" cy="934064"/>
          </a:xfrm>
        </p:spPr>
        <p:txBody>
          <a:bodyPr>
            <a:normAutofit fontScale="90000"/>
          </a:bodyPr>
          <a:lstStyle/>
          <a:p>
            <a:br>
              <a:rPr lang="en-US" sz="1800" b="1" dirty="0">
                <a:effectLst/>
                <a:latin typeface="Times New Roman" panose="02020603050405020304" pitchFamily="18" charset="0"/>
                <a:ea typeface="Arial" panose="020B0604020202020204" pitchFamily="34" charset="0"/>
                <a:cs typeface="Times New Roman" panose="02020603050405020304" pitchFamily="18" charset="0"/>
              </a:rPr>
            </a:br>
            <a:br>
              <a:rPr lang="en-US" sz="1800" b="1" dirty="0">
                <a:effectLst/>
                <a:latin typeface="Times New Roman" panose="02020603050405020304" pitchFamily="18" charset="0"/>
                <a:ea typeface="Arial" panose="020B0604020202020204" pitchFamily="34" charset="0"/>
                <a:cs typeface="Times New Roman" panose="02020603050405020304" pitchFamily="18" charset="0"/>
              </a:rPr>
            </a:br>
            <a:br>
              <a:rPr lang="en-US" sz="1800" b="1" dirty="0">
                <a:effectLst/>
                <a:latin typeface="Times New Roman" panose="02020603050405020304" pitchFamily="18" charset="0"/>
                <a:ea typeface="Arial" panose="020B0604020202020204" pitchFamily="34" charset="0"/>
                <a:cs typeface="Times New Roman" panose="02020603050405020304" pitchFamily="18" charset="0"/>
              </a:rPr>
            </a:br>
            <a:r>
              <a:rPr lang="en-US" sz="3600" b="1" dirty="0">
                <a:effectLst/>
                <a:latin typeface="Times New Roman" panose="02020603050405020304" pitchFamily="18" charset="0"/>
                <a:ea typeface="Arial" panose="020B0604020202020204" pitchFamily="34" charset="0"/>
                <a:cs typeface="Times New Roman" panose="02020603050405020304" pitchFamily="18" charset="0"/>
              </a:rPr>
              <a:t>Flowchart Symbols with their meaning and explanation</a:t>
            </a:r>
            <a:br>
              <a:rPr lang="en-US" sz="1800" dirty="0">
                <a:effectLst/>
                <a:latin typeface="Calibri" panose="020F0502020204030204" pitchFamily="34" charset="0"/>
                <a:ea typeface="Calibri" panose="020F0502020204030204" pitchFamily="34" charset="0"/>
                <a:cs typeface="Times New Roman" panose="02020603050405020304" pitchFamily="18" charset="0"/>
              </a:rPr>
            </a:br>
            <a:endParaRPr lang="en-US" dirty="0"/>
          </a:p>
        </p:txBody>
      </p:sp>
      <p:pic>
        <p:nvPicPr>
          <p:cNvPr id="4" name="Content Placeholder 3" descr="See the source image">
            <a:extLst>
              <a:ext uri="{FF2B5EF4-FFF2-40B4-BE49-F238E27FC236}">
                <a16:creationId xmlns:a16="http://schemas.microsoft.com/office/drawing/2014/main" id="{CDA10253-C90D-518A-A8CE-BAFFDEB86218}"/>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091381" y="1022555"/>
            <a:ext cx="8013289" cy="5555226"/>
          </a:xfrm>
          <a:prstGeom prst="rect">
            <a:avLst/>
          </a:prstGeom>
          <a:noFill/>
          <a:ln>
            <a:noFill/>
          </a:ln>
        </p:spPr>
      </p:pic>
    </p:spTree>
    <p:extLst>
      <p:ext uri="{BB962C8B-B14F-4D97-AF65-F5344CB8AC3E}">
        <p14:creationId xmlns:p14="http://schemas.microsoft.com/office/powerpoint/2010/main" val="42132099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984506-7479-DBDA-3ACA-069C39D15729}"/>
              </a:ext>
            </a:extLst>
          </p:cNvPr>
          <p:cNvSpPr>
            <a:spLocks noGrp="1"/>
          </p:cNvSpPr>
          <p:nvPr>
            <p:ph type="title"/>
          </p:nvPr>
        </p:nvSpPr>
        <p:spPr>
          <a:xfrm>
            <a:off x="344129" y="365125"/>
            <a:ext cx="11009671" cy="696759"/>
          </a:xfrm>
        </p:spPr>
        <p:txBody>
          <a:bodyPr>
            <a:normAutofit fontScale="90000"/>
          </a:bodyPr>
          <a:lstStyle/>
          <a:p>
            <a:br>
              <a:rPr lang="en-US" sz="1800" dirty="0">
                <a:effectLst/>
                <a:latin typeface="Times New Roman" panose="02020603050405020304" pitchFamily="18" charset="0"/>
                <a:ea typeface="Arial" panose="020B0604020202020204" pitchFamily="34" charset="0"/>
                <a:cs typeface="Times New Roman" panose="02020603050405020304" pitchFamily="18" charset="0"/>
              </a:rPr>
            </a:br>
            <a:br>
              <a:rPr lang="en-US" sz="1800" dirty="0">
                <a:effectLst/>
                <a:latin typeface="Times New Roman" panose="02020603050405020304" pitchFamily="18" charset="0"/>
                <a:ea typeface="Arial" panose="020B0604020202020204" pitchFamily="34" charset="0"/>
                <a:cs typeface="Times New Roman" panose="02020603050405020304" pitchFamily="18" charset="0"/>
              </a:rPr>
            </a:br>
            <a:br>
              <a:rPr lang="en-US" sz="1800" dirty="0">
                <a:effectLst/>
                <a:latin typeface="Times New Roman" panose="02020603050405020304" pitchFamily="18" charset="0"/>
                <a:ea typeface="Arial" panose="020B0604020202020204" pitchFamily="34" charset="0"/>
                <a:cs typeface="Times New Roman" panose="02020603050405020304" pitchFamily="18" charset="0"/>
              </a:rPr>
            </a:br>
            <a:r>
              <a:rPr lang="en-US" sz="4000" b="1" dirty="0">
                <a:effectLst/>
                <a:latin typeface="Times New Roman" panose="02020603050405020304" pitchFamily="18" charset="0"/>
                <a:ea typeface="Arial" panose="020B0604020202020204" pitchFamily="34" charset="0"/>
                <a:cs typeface="Times New Roman" panose="02020603050405020304" pitchFamily="18" charset="0"/>
              </a:rPr>
              <a:t>Example of flowchart for traffic light control </a:t>
            </a:r>
            <a:br>
              <a:rPr lang="en-US" sz="1800" dirty="0">
                <a:effectLst/>
                <a:latin typeface="Calibri" panose="020F0502020204030204" pitchFamily="34" charset="0"/>
                <a:ea typeface="Calibri" panose="020F0502020204030204" pitchFamily="34" charset="0"/>
                <a:cs typeface="Times New Roman" panose="02020603050405020304" pitchFamily="18" charset="0"/>
              </a:rPr>
            </a:br>
            <a:endParaRPr lang="en-US" dirty="0"/>
          </a:p>
        </p:txBody>
      </p:sp>
      <p:pic>
        <p:nvPicPr>
          <p:cNvPr id="7" name="Content Placeholder 6">
            <a:extLst>
              <a:ext uri="{FF2B5EF4-FFF2-40B4-BE49-F238E27FC236}">
                <a16:creationId xmlns:a16="http://schemas.microsoft.com/office/drawing/2014/main" id="{F7344074-9AFA-58D5-146A-CC2AB9F5CD93}"/>
              </a:ext>
            </a:extLst>
          </p:cNvPr>
          <p:cNvPicPr>
            <a:picLocks noGrp="1" noChangeAspect="1"/>
          </p:cNvPicPr>
          <p:nvPr>
            <p:ph idx="1"/>
          </p:nvPr>
        </p:nvPicPr>
        <p:blipFill>
          <a:blip r:embed="rId2"/>
          <a:stretch>
            <a:fillRect/>
          </a:stretch>
        </p:blipFill>
        <p:spPr>
          <a:xfrm>
            <a:off x="4006844" y="1265381"/>
            <a:ext cx="3761808" cy="5236730"/>
          </a:xfrm>
        </p:spPr>
      </p:pic>
    </p:spTree>
    <p:extLst>
      <p:ext uri="{BB962C8B-B14F-4D97-AF65-F5344CB8AC3E}">
        <p14:creationId xmlns:p14="http://schemas.microsoft.com/office/powerpoint/2010/main" val="2859947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7383B4-E192-BA2D-8E79-25517998CD51}"/>
              </a:ext>
            </a:extLst>
          </p:cNvPr>
          <p:cNvSpPr>
            <a:spLocks noGrp="1"/>
          </p:cNvSpPr>
          <p:nvPr>
            <p:ph type="title"/>
          </p:nvPr>
        </p:nvSpPr>
        <p:spPr>
          <a:xfrm>
            <a:off x="838200" y="294969"/>
            <a:ext cx="10515600" cy="757084"/>
          </a:xfrm>
        </p:spPr>
        <p:txBody>
          <a:bodyPr>
            <a:normAutofit/>
          </a:bodyPr>
          <a:lstStyle/>
          <a:p>
            <a:r>
              <a:rPr lang="en-ZA" sz="4000" b="1" dirty="0">
                <a:effectLst/>
                <a:latin typeface="Times New Roman" panose="02020603050405020304" pitchFamily="18" charset="0"/>
                <a:ea typeface="Times New Roman" panose="02020603050405020304" pitchFamily="18" charset="0"/>
              </a:rPr>
              <a:t>            3.2.Building </a:t>
            </a:r>
            <a:r>
              <a:rPr lang="en-ZA" sz="4000" b="1" dirty="0">
                <a:effectLst/>
                <a:latin typeface="Times New Roman" panose="02020603050405020304" pitchFamily="18" charset="0"/>
                <a:ea typeface="Arial" panose="020B0604020202020204" pitchFamily="34" charset="0"/>
              </a:rPr>
              <a:t>Firmware</a:t>
            </a:r>
            <a:endParaRPr lang="en-US" sz="4000" dirty="0"/>
          </a:p>
        </p:txBody>
      </p:sp>
      <p:sp>
        <p:nvSpPr>
          <p:cNvPr id="3" name="Content Placeholder 2">
            <a:extLst>
              <a:ext uri="{FF2B5EF4-FFF2-40B4-BE49-F238E27FC236}">
                <a16:creationId xmlns:a16="http://schemas.microsoft.com/office/drawing/2014/main" id="{20375517-CFB5-00F4-9293-A6EE9BAE4302}"/>
              </a:ext>
            </a:extLst>
          </p:cNvPr>
          <p:cNvSpPr>
            <a:spLocks noGrp="1"/>
          </p:cNvSpPr>
          <p:nvPr>
            <p:ph idx="1"/>
          </p:nvPr>
        </p:nvSpPr>
        <p:spPr>
          <a:xfrm>
            <a:off x="344129" y="1337187"/>
            <a:ext cx="11009671" cy="5225844"/>
          </a:xfrm>
        </p:spPr>
        <p:txBody>
          <a:bodyPr/>
          <a:lstStyle/>
          <a:p>
            <a:pPr marL="0" indent="0" algn="just">
              <a:buNone/>
            </a:pPr>
            <a:r>
              <a:rPr lang="en-US" sz="4800" b="1" dirty="0">
                <a:effectLst/>
                <a:latin typeface="Times New Roman" panose="02020603050405020304" pitchFamily="18" charset="0"/>
                <a:ea typeface="Times New Roman" panose="02020603050405020304" pitchFamily="18" charset="0"/>
                <a:cs typeface="Times New Roman" panose="02020603050405020304" pitchFamily="18" charset="0"/>
              </a:rPr>
              <a:t>Building firmware </a:t>
            </a:r>
            <a:r>
              <a:rPr lang="en-US" sz="4800" dirty="0">
                <a:effectLst/>
                <a:latin typeface="Times New Roman" panose="02020603050405020304" pitchFamily="18" charset="0"/>
                <a:ea typeface="Times New Roman" panose="02020603050405020304" pitchFamily="18" charset="0"/>
                <a:cs typeface="Times New Roman" panose="02020603050405020304" pitchFamily="18" charset="0"/>
              </a:rPr>
              <a:t>in the context of developing embedded software refers to the process of compiling and linking source code to create a binary file that can be loaded onto a microcontroller or other embedded system.</a:t>
            </a:r>
            <a:endParaRPr lang="en-US" sz="4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endParaRPr lang="en-US" dirty="0"/>
          </a:p>
        </p:txBody>
      </p:sp>
    </p:spTree>
    <p:extLst>
      <p:ext uri="{BB962C8B-B14F-4D97-AF65-F5344CB8AC3E}">
        <p14:creationId xmlns:p14="http://schemas.microsoft.com/office/powerpoint/2010/main" val="16190998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0A0D4-F422-1B13-07C6-BBC4F06DF785}"/>
              </a:ext>
            </a:extLst>
          </p:cNvPr>
          <p:cNvSpPr>
            <a:spLocks noGrp="1"/>
          </p:cNvSpPr>
          <p:nvPr>
            <p:ph type="title"/>
          </p:nvPr>
        </p:nvSpPr>
        <p:spPr>
          <a:xfrm>
            <a:off x="609600" y="155643"/>
            <a:ext cx="10744199" cy="758757"/>
          </a:xfrm>
        </p:spPr>
        <p:txBody>
          <a:bodyPr>
            <a:normAutofit fontScale="90000"/>
          </a:bodyPr>
          <a:lstStyle/>
          <a:p>
            <a:br>
              <a:rPr lang="en-ZA" sz="1800" b="1" dirty="0">
                <a:latin typeface="Times New Roman" panose="02020603050405020304" pitchFamily="18" charset="0"/>
                <a:ea typeface="Arial" panose="020B0604020202020204" pitchFamily="34" charset="0"/>
                <a:cs typeface="Times New Roman" panose="02020603050405020304" pitchFamily="18" charset="0"/>
              </a:rPr>
            </a:br>
            <a:br>
              <a:rPr lang="en-ZA" sz="1800" b="1" dirty="0">
                <a:latin typeface="Times New Roman" panose="02020603050405020304" pitchFamily="18" charset="0"/>
                <a:ea typeface="Arial" panose="020B0604020202020204" pitchFamily="34" charset="0"/>
                <a:cs typeface="Times New Roman" panose="02020603050405020304" pitchFamily="18" charset="0"/>
              </a:rPr>
            </a:br>
            <a:br>
              <a:rPr lang="en-ZA" sz="1800" b="1" dirty="0">
                <a:latin typeface="Times New Roman" panose="02020603050405020304" pitchFamily="18" charset="0"/>
                <a:ea typeface="Arial" panose="020B0604020202020204" pitchFamily="34" charset="0"/>
                <a:cs typeface="Times New Roman" panose="02020603050405020304" pitchFamily="18" charset="0"/>
              </a:rPr>
            </a:br>
            <a:r>
              <a:rPr lang="en-ZA" sz="4000" b="1" dirty="0">
                <a:effectLst/>
                <a:latin typeface="Times New Roman" panose="02020603050405020304" pitchFamily="18" charset="0"/>
                <a:ea typeface="Arial" panose="020B0604020202020204" pitchFamily="34" charset="0"/>
                <a:cs typeface="Times New Roman" panose="02020603050405020304" pitchFamily="18" charset="0"/>
              </a:rPr>
              <a:t>1.Setup Integrated Development Environment (IDEs)</a:t>
            </a:r>
            <a:br>
              <a:rPr lang="en-US" sz="4000" dirty="0">
                <a:effectLst/>
                <a:latin typeface="Calibri" panose="020F0502020204030204" pitchFamily="34" charset="0"/>
                <a:ea typeface="Calibri" panose="020F0502020204030204" pitchFamily="34" charset="0"/>
                <a:cs typeface="Times New Roman" panose="02020603050405020304" pitchFamily="18" charset="0"/>
              </a:rPr>
            </a:br>
            <a:endParaRPr lang="en-US" sz="4000" dirty="0"/>
          </a:p>
        </p:txBody>
      </p:sp>
      <p:sp>
        <p:nvSpPr>
          <p:cNvPr id="3" name="Content Placeholder 2">
            <a:extLst>
              <a:ext uri="{FF2B5EF4-FFF2-40B4-BE49-F238E27FC236}">
                <a16:creationId xmlns:a16="http://schemas.microsoft.com/office/drawing/2014/main" id="{011E5ADB-CFAE-1774-E941-60D969CC5140}"/>
              </a:ext>
            </a:extLst>
          </p:cNvPr>
          <p:cNvSpPr>
            <a:spLocks noGrp="1"/>
          </p:cNvSpPr>
          <p:nvPr>
            <p:ph idx="1"/>
          </p:nvPr>
        </p:nvSpPr>
        <p:spPr>
          <a:xfrm>
            <a:off x="457200" y="1079770"/>
            <a:ext cx="11556460" cy="5622587"/>
          </a:xfrm>
        </p:spPr>
        <p:txBody>
          <a:bodyPr>
            <a:normAutofit/>
          </a:bodyPr>
          <a:lstStyle/>
          <a:p>
            <a:pPr algn="just"/>
            <a:r>
              <a:rPr lang="en-US" sz="4800" dirty="0">
                <a:effectLst/>
                <a:latin typeface="Times New Roman" panose="02020603050405020304" pitchFamily="18" charset="0"/>
                <a:ea typeface="Arial" panose="020B0604020202020204" pitchFamily="34" charset="0"/>
              </a:rPr>
              <a:t>Setting up Integrated Development Environments </a:t>
            </a:r>
            <a:r>
              <a:rPr lang="en-US" sz="4800" b="1" dirty="0">
                <a:effectLst/>
                <a:latin typeface="Times New Roman" panose="02020603050405020304" pitchFamily="18" charset="0"/>
                <a:ea typeface="Arial" panose="020B0604020202020204" pitchFamily="34" charset="0"/>
              </a:rPr>
              <a:t>(IDEs) </a:t>
            </a:r>
            <a:r>
              <a:rPr lang="en-US" sz="4800" dirty="0">
                <a:effectLst/>
                <a:latin typeface="Times New Roman" panose="02020603050405020304" pitchFamily="18" charset="0"/>
                <a:ea typeface="Arial" panose="020B0604020202020204" pitchFamily="34" charset="0"/>
              </a:rPr>
              <a:t>is crucial for programming microcontrollers, embedded systems, and various hardware projects. IDEs provide a comprehensive platform for coding, debugging, and uploading code to these devices. </a:t>
            </a:r>
            <a:endParaRPr lang="en-US" sz="4800" dirty="0"/>
          </a:p>
        </p:txBody>
      </p:sp>
    </p:spTree>
    <p:extLst>
      <p:ext uri="{BB962C8B-B14F-4D97-AF65-F5344CB8AC3E}">
        <p14:creationId xmlns:p14="http://schemas.microsoft.com/office/powerpoint/2010/main" val="13830072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632069-BA9A-0A10-955D-B215FFFB60A0}"/>
              </a:ext>
            </a:extLst>
          </p:cNvPr>
          <p:cNvSpPr>
            <a:spLocks noGrp="1"/>
          </p:cNvSpPr>
          <p:nvPr>
            <p:ph type="title"/>
          </p:nvPr>
        </p:nvSpPr>
        <p:spPr>
          <a:xfrm>
            <a:off x="838200" y="243191"/>
            <a:ext cx="10515600" cy="982495"/>
          </a:xfrm>
        </p:spPr>
        <p:txBody>
          <a:bodyPr>
            <a:normAutofit fontScale="90000"/>
          </a:bodyPr>
          <a:lstStyle/>
          <a:p>
            <a:r>
              <a:rPr lang="en-US" dirty="0"/>
              <a:t>a</a:t>
            </a:r>
            <a:r>
              <a:rPr lang="en-US" sz="3600" dirty="0"/>
              <a:t>)</a:t>
            </a:r>
            <a:r>
              <a:rPr lang="en-ZA" sz="3600" b="1" dirty="0">
                <a:effectLst/>
                <a:latin typeface="Times New Roman" panose="02020603050405020304" pitchFamily="18" charset="0"/>
                <a:ea typeface="Arial" panose="020B0604020202020204" pitchFamily="34" charset="0"/>
                <a:cs typeface="Times New Roman" panose="02020603050405020304" pitchFamily="18" charset="0"/>
              </a:rPr>
              <a:t> Online IDEs (Atmel Studio, </a:t>
            </a:r>
            <a:r>
              <a:rPr lang="en-ZA" sz="3600" b="1" dirty="0" err="1">
                <a:effectLst/>
                <a:latin typeface="Times New Roman" panose="02020603050405020304" pitchFamily="18" charset="0"/>
                <a:ea typeface="Arial" panose="020B0604020202020204" pitchFamily="34" charset="0"/>
                <a:cs typeface="Times New Roman" panose="02020603050405020304" pitchFamily="18" charset="0"/>
              </a:rPr>
              <a:t>Mbed</a:t>
            </a:r>
            <a:r>
              <a:rPr lang="en-ZA" sz="3600" b="1" dirty="0">
                <a:effectLst/>
                <a:latin typeface="Times New Roman" panose="02020603050405020304" pitchFamily="18" charset="0"/>
                <a:ea typeface="Arial" panose="020B0604020202020204" pitchFamily="34" charset="0"/>
                <a:cs typeface="Times New Roman" panose="02020603050405020304" pitchFamily="18" charset="0"/>
              </a:rPr>
              <a:t> Studio)</a:t>
            </a:r>
            <a:br>
              <a:rPr lang="en-US" sz="3600" b="1" dirty="0">
                <a:effectLst/>
                <a:latin typeface="Calibri" panose="020F0502020204030204" pitchFamily="34" charset="0"/>
                <a:ea typeface="Calibri" panose="020F0502020204030204" pitchFamily="34" charset="0"/>
                <a:cs typeface="Times New Roman" panose="02020603050405020304" pitchFamily="18" charset="0"/>
              </a:rPr>
            </a:br>
            <a:endParaRPr lang="en-US" sz="3600" dirty="0"/>
          </a:p>
        </p:txBody>
      </p:sp>
      <p:sp>
        <p:nvSpPr>
          <p:cNvPr id="3" name="Content Placeholder 2">
            <a:extLst>
              <a:ext uri="{FF2B5EF4-FFF2-40B4-BE49-F238E27FC236}">
                <a16:creationId xmlns:a16="http://schemas.microsoft.com/office/drawing/2014/main" id="{D8A37B50-B1A0-F7F1-F01D-27285826DCF9}"/>
              </a:ext>
            </a:extLst>
          </p:cNvPr>
          <p:cNvSpPr>
            <a:spLocks noGrp="1"/>
          </p:cNvSpPr>
          <p:nvPr>
            <p:ph idx="1"/>
          </p:nvPr>
        </p:nvSpPr>
        <p:spPr>
          <a:xfrm>
            <a:off x="466928" y="1225686"/>
            <a:ext cx="10886872" cy="4951277"/>
          </a:xfrm>
        </p:spPr>
        <p:txBody>
          <a:bodyPr>
            <a:normAutofit/>
          </a:bodyPr>
          <a:lstStyle/>
          <a:p>
            <a:pPr marL="514350" indent="-514350">
              <a:buAutoNum type="arabicPeriod"/>
            </a:pPr>
            <a:r>
              <a:rPr lang="en-US" sz="3200" b="1" dirty="0">
                <a:effectLst/>
                <a:latin typeface="Times New Roman" panose="02020603050405020304" pitchFamily="18" charset="0"/>
                <a:ea typeface="Arial" panose="020B0604020202020204" pitchFamily="34" charset="0"/>
              </a:rPr>
              <a:t>Atmel Studio</a:t>
            </a:r>
          </a:p>
          <a:p>
            <a:pPr marL="0" marR="0" lvl="0" indent="0" algn="just">
              <a:spcBef>
                <a:spcPts val="0"/>
              </a:spcBef>
              <a:spcAft>
                <a:spcPts val="0"/>
              </a:spcAft>
              <a:buNone/>
            </a:pPr>
            <a:r>
              <a:rPr lang="en-US" sz="3200" b="1" dirty="0">
                <a:effectLst/>
                <a:latin typeface="Times New Roman" panose="02020603050405020304" pitchFamily="18" charset="0"/>
                <a:ea typeface="Calibri" panose="020F0502020204030204" pitchFamily="34" charset="0"/>
                <a:cs typeface="Times New Roman" panose="02020603050405020304" pitchFamily="18" charset="0"/>
              </a:rPr>
              <a:t>Overview:</a:t>
            </a:r>
            <a:r>
              <a:rPr lang="en-US" sz="3200" dirty="0">
                <a:effectLst/>
                <a:latin typeface="Times New Roman" panose="02020603050405020304" pitchFamily="18" charset="0"/>
                <a:ea typeface="Calibri" panose="020F0502020204030204" pitchFamily="34" charset="0"/>
                <a:cs typeface="Times New Roman" panose="02020603050405020304" pitchFamily="18" charset="0"/>
              </a:rPr>
              <a:t> Atmel Studio is an integrated development platform primarily used for programming Atmel microcontrollers, such as AVR and ARM-based chips.</a:t>
            </a:r>
            <a:endParaRPr lang="en-US" sz="32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just">
              <a:spcBef>
                <a:spcPts val="0"/>
              </a:spcBef>
              <a:spcAft>
                <a:spcPts val="0"/>
              </a:spcAft>
              <a:buNone/>
            </a:pPr>
            <a:r>
              <a:rPr lang="en-US" sz="3200" b="1" dirty="0">
                <a:effectLst/>
                <a:latin typeface="Times New Roman" panose="02020603050405020304" pitchFamily="18" charset="0"/>
                <a:ea typeface="Calibri" panose="020F0502020204030204" pitchFamily="34" charset="0"/>
                <a:cs typeface="Times New Roman" panose="02020603050405020304" pitchFamily="18" charset="0"/>
              </a:rPr>
              <a:t>Features:</a:t>
            </a:r>
            <a:r>
              <a:rPr lang="en-US" sz="3200" dirty="0">
                <a:effectLst/>
                <a:latin typeface="Times New Roman" panose="02020603050405020304" pitchFamily="18" charset="0"/>
                <a:ea typeface="Calibri" panose="020F0502020204030204" pitchFamily="34" charset="0"/>
                <a:cs typeface="Times New Roman" panose="02020603050405020304" pitchFamily="18" charset="0"/>
              </a:rPr>
              <a:t> It offers advanced debugging capabilities, a rich set of libraries, and support for various Atmel hardware tools.</a:t>
            </a:r>
            <a:endParaRPr lang="en-US" sz="32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r>
              <a:rPr lang="en-US" sz="3200" b="1" dirty="0">
                <a:effectLst/>
                <a:latin typeface="Times New Roman" panose="02020603050405020304" pitchFamily="18" charset="0"/>
                <a:ea typeface="Calibri" panose="020F0502020204030204" pitchFamily="34" charset="0"/>
              </a:rPr>
              <a:t>Setup:</a:t>
            </a:r>
            <a:r>
              <a:rPr lang="en-US" sz="3200" dirty="0">
                <a:effectLst/>
                <a:latin typeface="Times New Roman" panose="02020603050405020304" pitchFamily="18" charset="0"/>
                <a:ea typeface="Calibri" panose="020F0502020204030204" pitchFamily="34" charset="0"/>
              </a:rPr>
              <a:t> Atmel Studio generally requires you to download and install the software. It might need additional drivers or plugins depending on the hardware used.</a:t>
            </a:r>
            <a:endParaRPr lang="en-US" sz="3200" dirty="0"/>
          </a:p>
        </p:txBody>
      </p:sp>
    </p:spTree>
    <p:extLst>
      <p:ext uri="{BB962C8B-B14F-4D97-AF65-F5344CB8AC3E}">
        <p14:creationId xmlns:p14="http://schemas.microsoft.com/office/powerpoint/2010/main" val="42383743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854544-0F75-F5A7-F671-A4CB65773584}"/>
              </a:ext>
            </a:extLst>
          </p:cNvPr>
          <p:cNvSpPr>
            <a:spLocks noGrp="1"/>
          </p:cNvSpPr>
          <p:nvPr>
            <p:ph type="title"/>
          </p:nvPr>
        </p:nvSpPr>
        <p:spPr>
          <a:xfrm>
            <a:off x="838200" y="175492"/>
            <a:ext cx="10515600" cy="757382"/>
          </a:xfrm>
        </p:spPr>
        <p:txBody>
          <a:bodyPr>
            <a:normAutofit fontScale="90000"/>
          </a:bodyPr>
          <a:lstStyle/>
          <a:p>
            <a:br>
              <a:rPr lang="en-US" sz="1800" b="1" dirty="0">
                <a:effectLst/>
                <a:latin typeface="Times New Roman" panose="02020603050405020304" pitchFamily="18" charset="0"/>
                <a:ea typeface="Calibri" panose="020F0502020204030204" pitchFamily="34" charset="0"/>
                <a:cs typeface="Times New Roman" panose="02020603050405020304" pitchFamily="18" charset="0"/>
              </a:rPr>
            </a:br>
            <a:br>
              <a:rPr lang="en-US" sz="1800" b="1" dirty="0">
                <a:effectLst/>
                <a:latin typeface="Times New Roman" panose="02020603050405020304" pitchFamily="18" charset="0"/>
                <a:ea typeface="Calibri" panose="020F0502020204030204" pitchFamily="34" charset="0"/>
                <a:cs typeface="Times New Roman" panose="02020603050405020304" pitchFamily="18" charset="0"/>
              </a:rPr>
            </a:br>
            <a:r>
              <a:rPr lang="en-US" sz="4900" b="1" dirty="0">
                <a:effectLst/>
                <a:latin typeface="Times New Roman" panose="02020603050405020304" pitchFamily="18" charset="0"/>
                <a:ea typeface="Calibri" panose="020F0502020204030204" pitchFamily="34" charset="0"/>
                <a:cs typeface="Times New Roman" panose="02020603050405020304" pitchFamily="18" charset="0"/>
              </a:rPr>
              <a:t>How To Install Atmel Studio </a:t>
            </a:r>
            <a:br>
              <a:rPr lang="en-US" sz="4900" dirty="0">
                <a:effectLst/>
                <a:latin typeface="Times New Roman" panose="02020603050405020304" pitchFamily="18" charset="0"/>
                <a:ea typeface="Calibri" panose="020F0502020204030204" pitchFamily="34" charset="0"/>
                <a:cs typeface="Times New Roman" panose="02020603050405020304" pitchFamily="18" charset="0"/>
              </a:rPr>
            </a:br>
            <a:endParaRPr lang="en-US" sz="49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2DD35435-BDB1-94DD-74CC-E7B8EBCD7CBB}"/>
              </a:ext>
            </a:extLst>
          </p:cNvPr>
          <p:cNvSpPr>
            <a:spLocks noGrp="1"/>
          </p:cNvSpPr>
          <p:nvPr>
            <p:ph idx="1"/>
          </p:nvPr>
        </p:nvSpPr>
        <p:spPr>
          <a:xfrm>
            <a:off x="498763" y="1025236"/>
            <a:ext cx="11323781" cy="5532582"/>
          </a:xfrm>
        </p:spPr>
        <p:txBody>
          <a:bodyPr/>
          <a:lstStyle/>
          <a:p>
            <a:pPr marL="0" marR="0" lvl="0" indent="0" algn="just">
              <a:spcBef>
                <a:spcPts val="0"/>
              </a:spcBef>
              <a:spcAft>
                <a:spcPts val="0"/>
              </a:spcAft>
              <a:buNone/>
            </a:pPr>
            <a:r>
              <a:rPr lang="en-US" sz="3600" dirty="0">
                <a:effectLst/>
                <a:latin typeface="Times New Roman" panose="02020603050405020304" pitchFamily="18" charset="0"/>
                <a:ea typeface="Calibri" panose="020F0502020204030204" pitchFamily="34" charset="0"/>
                <a:cs typeface="Times New Roman" panose="02020603050405020304" pitchFamily="18" charset="0"/>
              </a:rPr>
              <a:t>Download the latest Atmel Studio installer from </a:t>
            </a:r>
            <a:r>
              <a:rPr lang="en-US" sz="3600" u="sng" dirty="0">
                <a:solidFill>
                  <a:srgbClr val="0563C1"/>
                </a:solidFill>
                <a:effectLst/>
                <a:latin typeface="Times New Roman" panose="02020603050405020304" pitchFamily="18" charset="0"/>
                <a:ea typeface="Calibri" panose="020F0502020204030204" pitchFamily="34" charset="0"/>
                <a:cs typeface="Times New Roman" panose="02020603050405020304" pitchFamily="18" charset="0"/>
                <a:hlinkClick r:id="rId2"/>
              </a:rPr>
              <a:t>Atmel Studio 7 Latest Version for Windows &amp; MacOS (atmega32-avr.com)</a:t>
            </a:r>
            <a:r>
              <a:rPr lang="en-US" sz="3600" dirty="0">
                <a:effectLst/>
                <a:latin typeface="Times New Roman" panose="02020603050405020304" pitchFamily="18" charset="0"/>
                <a:ea typeface="Calibri" panose="020F0502020204030204" pitchFamily="34" charset="0"/>
                <a:cs typeface="Times New Roman" panose="02020603050405020304" pitchFamily="18" charset="0"/>
              </a:rPr>
              <a:t>, or </a:t>
            </a:r>
            <a:r>
              <a:rPr lang="en-US" sz="3600" u="sng" dirty="0">
                <a:solidFill>
                  <a:srgbClr val="0563C1"/>
                </a:solidFill>
                <a:effectLst/>
                <a:latin typeface="Times New Roman" panose="02020603050405020304" pitchFamily="18" charset="0"/>
                <a:ea typeface="Calibri" panose="020F0502020204030204" pitchFamily="34" charset="0"/>
                <a:cs typeface="Times New Roman" panose="02020603050405020304" pitchFamily="18" charset="0"/>
                <a:hlinkClick r:id="rId3"/>
              </a:rPr>
              <a:t>AVR® and SAM MCU Downloads Archive | Microchip Technology</a:t>
            </a:r>
            <a:endParaRPr lang="en-US" sz="36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indent="0" algn="just">
              <a:spcBef>
                <a:spcPts val="0"/>
              </a:spcBef>
              <a:spcAft>
                <a:spcPts val="0"/>
              </a:spcAft>
              <a:buNone/>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27865308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112B45-2F26-C0AD-321E-6DB522C06EE6}"/>
              </a:ext>
            </a:extLst>
          </p:cNvPr>
          <p:cNvSpPr>
            <a:spLocks noGrp="1"/>
          </p:cNvSpPr>
          <p:nvPr>
            <p:ph type="title"/>
          </p:nvPr>
        </p:nvSpPr>
        <p:spPr>
          <a:xfrm>
            <a:off x="838200" y="116541"/>
            <a:ext cx="10515600" cy="753035"/>
          </a:xfrm>
        </p:spPr>
        <p:txBody>
          <a:bodyPr>
            <a:normAutofit/>
          </a:bodyPr>
          <a:lstStyle/>
          <a:p>
            <a:pPr algn="ctr"/>
            <a:r>
              <a:rPr lang="en-US" dirty="0">
                <a:latin typeface="Times New Roman" panose="02020603050405020304" pitchFamily="18" charset="0"/>
                <a:cs typeface="Times New Roman" panose="02020603050405020304" pitchFamily="18" charset="0"/>
              </a:rPr>
              <a:t>Work</a:t>
            </a:r>
          </a:p>
        </p:txBody>
      </p:sp>
      <p:sp>
        <p:nvSpPr>
          <p:cNvPr id="3" name="Content Placeholder 2">
            <a:extLst>
              <a:ext uri="{FF2B5EF4-FFF2-40B4-BE49-F238E27FC236}">
                <a16:creationId xmlns:a16="http://schemas.microsoft.com/office/drawing/2014/main" id="{535697F0-2E9C-7B0A-6E28-6A958504EDD8}"/>
              </a:ext>
            </a:extLst>
          </p:cNvPr>
          <p:cNvSpPr>
            <a:spLocks noGrp="1"/>
          </p:cNvSpPr>
          <p:nvPr>
            <p:ph idx="1"/>
          </p:nvPr>
        </p:nvSpPr>
        <p:spPr>
          <a:xfrm>
            <a:off x="242047" y="932329"/>
            <a:ext cx="11609293" cy="5809130"/>
          </a:xfrm>
        </p:spPr>
        <p:txBody>
          <a:bodyPr>
            <a:noAutofit/>
          </a:bodyPr>
          <a:lstStyle/>
          <a:p>
            <a:pPr marL="0" indent="0">
              <a:buNone/>
            </a:pPr>
            <a:r>
              <a:rPr lang="en-US" b="1" dirty="0">
                <a:latin typeface="Times New Roman" panose="02020603050405020304" pitchFamily="18" charset="0"/>
                <a:cs typeface="Times New Roman" panose="02020603050405020304" pitchFamily="18" charset="0"/>
              </a:rPr>
              <a:t>Question1</a:t>
            </a:r>
            <a:r>
              <a:rPr lang="en-US" dirty="0">
                <a:latin typeface="Times New Roman" panose="02020603050405020304" pitchFamily="18" charset="0"/>
                <a:cs typeface="Times New Roman" panose="02020603050405020304" pitchFamily="18" charset="0"/>
              </a:rPr>
              <a:t>:Download and install the following IDE</a:t>
            </a:r>
          </a:p>
          <a:p>
            <a:pPr marL="0" indent="0">
              <a:buNone/>
            </a:pPr>
            <a:r>
              <a:rPr lang="en-US" dirty="0">
                <a:latin typeface="Times New Roman" panose="02020603050405020304" pitchFamily="18" charset="0"/>
                <a:cs typeface="Times New Roman" panose="02020603050405020304" pitchFamily="18" charset="0"/>
              </a:rPr>
              <a:t>1.Online IDEs (Atmel Studio, </a:t>
            </a:r>
            <a:r>
              <a:rPr lang="en-US" dirty="0" err="1">
                <a:latin typeface="Times New Roman" panose="02020603050405020304" pitchFamily="18" charset="0"/>
                <a:cs typeface="Times New Roman" panose="02020603050405020304" pitchFamily="18" charset="0"/>
              </a:rPr>
              <a:t>Mbed</a:t>
            </a:r>
            <a:r>
              <a:rPr lang="en-US" dirty="0">
                <a:latin typeface="Times New Roman" panose="02020603050405020304" pitchFamily="18" charset="0"/>
                <a:cs typeface="Times New Roman" panose="02020603050405020304" pitchFamily="18" charset="0"/>
              </a:rPr>
              <a:t> Studio)</a:t>
            </a:r>
          </a:p>
          <a:p>
            <a:pPr marL="0" indent="0">
              <a:buNone/>
            </a:pPr>
            <a:r>
              <a:rPr lang="en-US" dirty="0">
                <a:latin typeface="Times New Roman" panose="02020603050405020304" pitchFamily="18" charset="0"/>
                <a:cs typeface="Times New Roman" panose="02020603050405020304" pitchFamily="18" charset="0"/>
              </a:rPr>
              <a:t>2.Offline IDEs (Arduino IDE, </a:t>
            </a:r>
            <a:r>
              <a:rPr lang="en-US" dirty="0" err="1">
                <a:latin typeface="Times New Roman" panose="02020603050405020304" pitchFamily="18" charset="0"/>
                <a:cs typeface="Times New Roman" panose="02020603050405020304" pitchFamily="18" charset="0"/>
              </a:rPr>
              <a:t>Thonny</a:t>
            </a:r>
            <a:r>
              <a:rPr lang="en-US" dirty="0">
                <a:latin typeface="Times New Roman" panose="02020603050405020304" pitchFamily="18" charset="0"/>
                <a:cs typeface="Times New Roman" panose="02020603050405020304" pitchFamily="18" charset="0"/>
              </a:rPr>
              <a:t> IDE, </a:t>
            </a:r>
            <a:r>
              <a:rPr lang="en-US" dirty="0" err="1">
                <a:latin typeface="Times New Roman" panose="02020603050405020304" pitchFamily="18" charset="0"/>
                <a:cs typeface="Times New Roman" panose="02020603050405020304" pitchFamily="18" charset="0"/>
              </a:rPr>
              <a:t>OpenMV</a:t>
            </a:r>
            <a:r>
              <a:rPr lang="en-US" dirty="0">
                <a:latin typeface="Times New Roman" panose="02020603050405020304" pitchFamily="18" charset="0"/>
                <a:cs typeface="Times New Roman" panose="02020603050405020304" pitchFamily="18" charset="0"/>
              </a:rPr>
              <a:t>)</a:t>
            </a:r>
          </a:p>
          <a:p>
            <a:pPr marL="0" indent="0">
              <a:buNone/>
            </a:pPr>
            <a:r>
              <a:rPr lang="en-US" b="1" dirty="0">
                <a:latin typeface="Times New Roman" panose="02020603050405020304" pitchFamily="18" charset="0"/>
                <a:cs typeface="Times New Roman" panose="02020603050405020304" pitchFamily="18" charset="0"/>
              </a:rPr>
              <a:t>After go in deep searching and work on how:</a:t>
            </a:r>
          </a:p>
          <a:p>
            <a:pPr>
              <a:buFont typeface="Wingdings" panose="05000000000000000000" pitchFamily="2" charset="2"/>
              <a:buChar char="ü"/>
            </a:pPr>
            <a:r>
              <a:rPr lang="en-US" dirty="0">
                <a:latin typeface="Times New Roman" panose="02020603050405020304" pitchFamily="18" charset="0"/>
                <a:cs typeface="Times New Roman" panose="02020603050405020304" pitchFamily="18" charset="0"/>
              </a:rPr>
              <a:t>Importing libraries and boards </a:t>
            </a:r>
          </a:p>
          <a:p>
            <a:pPr>
              <a:buFont typeface="Wingdings" panose="05000000000000000000" pitchFamily="2" charset="2"/>
              <a:buChar char="ü"/>
            </a:pPr>
            <a:r>
              <a:rPr lang="en-US" dirty="0">
                <a:latin typeface="Times New Roman" panose="02020603050405020304" pitchFamily="18" charset="0"/>
                <a:cs typeface="Times New Roman" panose="02020603050405020304" pitchFamily="18" charset="0"/>
              </a:rPr>
              <a:t> Writing codes:</a:t>
            </a:r>
          </a:p>
          <a:p>
            <a:pPr>
              <a:buFont typeface="Wingdings" panose="05000000000000000000" pitchFamily="2" charset="2"/>
              <a:buChar char="v"/>
            </a:pPr>
            <a:r>
              <a:rPr lang="en-US" dirty="0">
                <a:latin typeface="Times New Roman" panose="02020603050405020304" pitchFamily="18" charset="0"/>
                <a:cs typeface="Times New Roman" panose="02020603050405020304" pitchFamily="18" charset="0"/>
              </a:rPr>
              <a:t> Testing </a:t>
            </a:r>
          </a:p>
          <a:p>
            <a:pPr>
              <a:buFont typeface="Wingdings" panose="05000000000000000000" pitchFamily="2" charset="2"/>
              <a:buChar char="v"/>
            </a:pPr>
            <a:r>
              <a:rPr lang="en-US" dirty="0">
                <a:latin typeface="Times New Roman" panose="02020603050405020304" pitchFamily="18" charset="0"/>
                <a:cs typeface="Times New Roman" panose="02020603050405020304" pitchFamily="18" charset="0"/>
              </a:rPr>
              <a:t> Debugging</a:t>
            </a:r>
            <a:endParaRPr lang="en-US" b="1" dirty="0">
              <a:latin typeface="Times New Roman" panose="02020603050405020304" pitchFamily="18" charset="0"/>
              <a:cs typeface="Times New Roman" panose="02020603050405020304" pitchFamily="18" charset="0"/>
            </a:endParaRPr>
          </a:p>
          <a:p>
            <a:pPr marL="0" indent="0">
              <a:buNone/>
            </a:pPr>
            <a:r>
              <a:rPr lang="en-US" b="1" dirty="0">
                <a:latin typeface="Times New Roman" panose="02020603050405020304" pitchFamily="18" charset="0"/>
                <a:cs typeface="Times New Roman" panose="02020603050405020304" pitchFamily="18" charset="0"/>
              </a:rPr>
              <a:t>Question2</a:t>
            </a:r>
            <a:r>
              <a:rPr lang="en-US" dirty="0">
                <a:latin typeface="Times New Roman" panose="02020603050405020304" pitchFamily="18" charset="0"/>
                <a:cs typeface="Times New Roman" panose="02020603050405020304" pitchFamily="18" charset="0"/>
              </a:rPr>
              <a:t>: what are the advantages of Pseudocode and Flowchart in programming.</a:t>
            </a:r>
          </a:p>
          <a:p>
            <a:pPr marL="0" indent="0">
              <a:buNone/>
            </a:pPr>
            <a:r>
              <a:rPr lang="en-US" b="1" dirty="0">
                <a:latin typeface="Times New Roman" panose="02020603050405020304" pitchFamily="18" charset="0"/>
                <a:cs typeface="Times New Roman" panose="02020603050405020304" pitchFamily="18" charset="0"/>
              </a:rPr>
              <a:t>Question3</a:t>
            </a:r>
            <a:r>
              <a:rPr lang="en-US" dirty="0">
                <a:latin typeface="Times New Roman" panose="02020603050405020304" pitchFamily="18" charset="0"/>
                <a:cs typeface="Times New Roman" panose="02020603050405020304" pitchFamily="18" charset="0"/>
              </a:rPr>
              <a:t>:Write both pseudocode and flowchart for measuring temperature and humidity in environment with DHT11.</a:t>
            </a:r>
          </a:p>
        </p:txBody>
      </p:sp>
    </p:spTree>
    <p:extLst>
      <p:ext uri="{BB962C8B-B14F-4D97-AF65-F5344CB8AC3E}">
        <p14:creationId xmlns:p14="http://schemas.microsoft.com/office/powerpoint/2010/main" val="20533335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D8CAD0-158B-045A-08CD-C5C7FDE9A9CD}"/>
              </a:ext>
            </a:extLst>
          </p:cNvPr>
          <p:cNvSpPr>
            <a:spLocks noGrp="1"/>
          </p:cNvSpPr>
          <p:nvPr>
            <p:ph type="title"/>
          </p:nvPr>
        </p:nvSpPr>
        <p:spPr>
          <a:xfrm>
            <a:off x="838200" y="365126"/>
            <a:ext cx="10515600" cy="585134"/>
          </a:xfrm>
        </p:spPr>
        <p:txBody>
          <a:bodyPr>
            <a:normAutofit fontScale="90000"/>
          </a:bodyPr>
          <a:lstStyle/>
          <a:p>
            <a:r>
              <a:rPr lang="en-US" dirty="0" err="1"/>
              <a:t>Conts</a:t>
            </a:r>
            <a:r>
              <a:rPr lang="en-US" dirty="0"/>
              <a:t>,</a:t>
            </a:r>
          </a:p>
        </p:txBody>
      </p:sp>
      <p:sp>
        <p:nvSpPr>
          <p:cNvPr id="3" name="Content Placeholder 2">
            <a:extLst>
              <a:ext uri="{FF2B5EF4-FFF2-40B4-BE49-F238E27FC236}">
                <a16:creationId xmlns:a16="http://schemas.microsoft.com/office/drawing/2014/main" id="{8DA030C4-BEA5-27E3-DAC7-8D0477EB75FA}"/>
              </a:ext>
            </a:extLst>
          </p:cNvPr>
          <p:cNvSpPr>
            <a:spLocks noGrp="1"/>
          </p:cNvSpPr>
          <p:nvPr>
            <p:ph idx="1"/>
          </p:nvPr>
        </p:nvSpPr>
        <p:spPr>
          <a:xfrm>
            <a:off x="403412" y="1317812"/>
            <a:ext cx="10950388" cy="4859151"/>
          </a:xfrm>
        </p:spPr>
        <p:txBody>
          <a:bodyPr/>
          <a:lstStyle/>
          <a:p>
            <a:pPr marL="0" indent="0">
              <a:buNone/>
            </a:pPr>
            <a:r>
              <a:rPr lang="en-US" b="1" dirty="0">
                <a:latin typeface="Times New Roman" panose="02020603050405020304" pitchFamily="18" charset="0"/>
                <a:cs typeface="Times New Roman" panose="02020603050405020304" pitchFamily="18" charset="0"/>
              </a:rPr>
              <a:t>Question 4: </a:t>
            </a:r>
            <a:r>
              <a:rPr lang="en-US" dirty="0">
                <a:latin typeface="Times New Roman" panose="02020603050405020304" pitchFamily="18" charset="0"/>
                <a:cs typeface="Times New Roman" panose="02020603050405020304" pitchFamily="18" charset="0"/>
              </a:rPr>
              <a:t>For your own choice select small project apart from what we learnt and do the following task:</a:t>
            </a:r>
          </a:p>
          <a:p>
            <a:pPr marL="0" indent="0">
              <a:buNone/>
            </a:pPr>
            <a:r>
              <a:rPr lang="en-US" b="1" dirty="0">
                <a:latin typeface="Times New Roman" panose="02020603050405020304" pitchFamily="18" charset="0"/>
                <a:cs typeface="Times New Roman" panose="02020603050405020304" pitchFamily="18" charset="0"/>
              </a:rPr>
              <a:t>Testing firmware :</a:t>
            </a:r>
          </a:p>
          <a:p>
            <a:pPr marL="0" indent="0">
              <a:buNone/>
            </a:pPr>
            <a:r>
              <a:rPr lang="en-US" dirty="0">
                <a:latin typeface="Times New Roman" panose="02020603050405020304" pitchFamily="18" charset="0"/>
                <a:cs typeface="Times New Roman" panose="02020603050405020304" pitchFamily="18" charset="0"/>
              </a:rPr>
              <a:t>✓ Running circuit simulation software</a:t>
            </a:r>
          </a:p>
          <a:p>
            <a:pPr marL="0" indent="0">
              <a:buNone/>
            </a:pPr>
            <a:r>
              <a:rPr lang="en-US" dirty="0">
                <a:latin typeface="Times New Roman" panose="02020603050405020304" pitchFamily="18" charset="0"/>
                <a:cs typeface="Times New Roman" panose="02020603050405020304" pitchFamily="18" charset="0"/>
              </a:rPr>
              <a:t> ✓ Upload the firmware into controller </a:t>
            </a:r>
          </a:p>
          <a:p>
            <a:pPr marL="0" indent="0">
              <a:buNone/>
            </a:pPr>
            <a:r>
              <a:rPr lang="en-US" dirty="0">
                <a:latin typeface="Times New Roman" panose="02020603050405020304" pitchFamily="18" charset="0"/>
                <a:cs typeface="Times New Roman" panose="02020603050405020304" pitchFamily="18" charset="0"/>
              </a:rPr>
              <a:t>✓ Fix errors </a:t>
            </a:r>
          </a:p>
        </p:txBody>
      </p:sp>
    </p:spTree>
    <p:extLst>
      <p:ext uri="{BB962C8B-B14F-4D97-AF65-F5344CB8AC3E}">
        <p14:creationId xmlns:p14="http://schemas.microsoft.com/office/powerpoint/2010/main" val="23358084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CE85F89-9888-C718-21E4-FDED9D01EE84}"/>
              </a:ext>
            </a:extLst>
          </p:cNvPr>
          <p:cNvSpPr>
            <a:spLocks noGrp="1"/>
          </p:cNvSpPr>
          <p:nvPr>
            <p:ph idx="1"/>
          </p:nvPr>
        </p:nvSpPr>
        <p:spPr>
          <a:xfrm>
            <a:off x="838200" y="383458"/>
            <a:ext cx="10515600" cy="5793505"/>
          </a:xfrm>
        </p:spPr>
        <p:txBody>
          <a:bodyPr>
            <a:normAutofit/>
          </a:bodyPr>
          <a:lstStyle/>
          <a:p>
            <a:pPr algn="just"/>
            <a:r>
              <a:rPr lang="en-US" b="1" dirty="0">
                <a:effectLst/>
                <a:latin typeface="Times New Roman" panose="02020603050405020304" pitchFamily="18" charset="0"/>
                <a:ea typeface="Calibri" panose="020F0502020204030204" pitchFamily="34" charset="0"/>
                <a:cs typeface="Times New Roman" panose="02020603050405020304" pitchFamily="18" charset="0"/>
              </a:rPr>
              <a:t>Software Development:</a:t>
            </a:r>
            <a:r>
              <a:rPr lang="en-US" dirty="0">
                <a:effectLst/>
                <a:latin typeface="Times New Roman" panose="02020603050405020304" pitchFamily="18" charset="0"/>
                <a:ea typeface="Calibri" panose="020F0502020204030204" pitchFamily="34" charset="0"/>
                <a:cs typeface="Times New Roman" panose="02020603050405020304" pitchFamily="18" charset="0"/>
              </a:rPr>
              <a:t> This refers to the process of creating computer programs or sets of instructions that tell a computer how to perform specific tasks.</a:t>
            </a:r>
          </a:p>
          <a:p>
            <a:pPr algn="just"/>
            <a:r>
              <a:rPr lang="en-US" b="1" dirty="0">
                <a:effectLst/>
                <a:latin typeface="Times New Roman" panose="02020603050405020304" pitchFamily="18" charset="0"/>
                <a:ea typeface="Calibri" panose="020F0502020204030204" pitchFamily="34" charset="0"/>
                <a:cs typeface="Times New Roman" panose="02020603050405020304" pitchFamily="18" charset="0"/>
              </a:rPr>
              <a:t>Firmware:</a:t>
            </a:r>
            <a:r>
              <a:rPr lang="en-US" dirty="0">
                <a:effectLst/>
                <a:latin typeface="Times New Roman" panose="02020603050405020304" pitchFamily="18" charset="0"/>
                <a:ea typeface="Calibri" panose="020F0502020204030204" pitchFamily="34" charset="0"/>
                <a:cs typeface="Times New Roman" panose="02020603050405020304" pitchFamily="18" charset="0"/>
              </a:rPr>
              <a:t> Firmware is a type of software that is closely tied to the hardware it runs on. </a:t>
            </a:r>
          </a:p>
          <a:p>
            <a:pPr algn="just"/>
            <a:r>
              <a:rPr lang="en-US" dirty="0">
                <a:effectLst/>
                <a:latin typeface="Times New Roman" panose="02020603050405020304" pitchFamily="18" charset="0"/>
                <a:ea typeface="Calibri" panose="020F0502020204030204" pitchFamily="34" charset="0"/>
                <a:cs typeface="Times New Roman" panose="02020603050405020304" pitchFamily="18" charset="0"/>
              </a:rPr>
              <a:t>Developing embedded software, also known as </a:t>
            </a:r>
            <a:r>
              <a:rPr lang="en-US" b="1" dirty="0">
                <a:effectLst/>
                <a:latin typeface="Times New Roman" panose="02020603050405020304" pitchFamily="18" charset="0"/>
                <a:ea typeface="Calibri" panose="020F0502020204030204" pitchFamily="34" charset="0"/>
                <a:cs typeface="Times New Roman" panose="02020603050405020304" pitchFamily="18" charset="0"/>
              </a:rPr>
              <a:t>firmware</a:t>
            </a:r>
            <a:r>
              <a:rPr lang="en-US" dirty="0">
                <a:effectLst/>
                <a:latin typeface="Times New Roman" panose="02020603050405020304" pitchFamily="18" charset="0"/>
                <a:ea typeface="Calibri" panose="020F0502020204030204" pitchFamily="34" charset="0"/>
                <a:cs typeface="Times New Roman" panose="02020603050405020304" pitchFamily="18" charset="0"/>
              </a:rPr>
              <a:t> </a:t>
            </a:r>
            <a:r>
              <a:rPr lang="en-US" b="1" dirty="0">
                <a:effectLst/>
                <a:latin typeface="Times New Roman" panose="02020603050405020304" pitchFamily="18" charset="0"/>
                <a:ea typeface="Calibri" panose="020F0502020204030204" pitchFamily="34" charset="0"/>
                <a:cs typeface="Times New Roman" panose="02020603050405020304" pitchFamily="18" charset="0"/>
              </a:rPr>
              <a:t>development</a:t>
            </a:r>
            <a:r>
              <a:rPr lang="en-US" dirty="0">
                <a:effectLst/>
                <a:latin typeface="Times New Roman" panose="02020603050405020304" pitchFamily="18" charset="0"/>
                <a:ea typeface="Calibri" panose="020F0502020204030204" pitchFamily="34" charset="0"/>
                <a:cs typeface="Times New Roman" panose="02020603050405020304" pitchFamily="18" charset="0"/>
              </a:rPr>
              <a:t>, involves creating software that is specifically designed to run on embedded systems or to be executed on a specific device or hardware. This type of software is embedded into the device's firmware, which is a type of hardware that is designed to run the software permanently. The software typically controls various aspects of the device's functionality, such as </a:t>
            </a:r>
            <a:r>
              <a:rPr lang="en-US" b="1" dirty="0">
                <a:effectLst/>
                <a:latin typeface="Times New Roman" panose="02020603050405020304" pitchFamily="18" charset="0"/>
                <a:ea typeface="Calibri" panose="020F0502020204030204" pitchFamily="34" charset="0"/>
                <a:cs typeface="Times New Roman" panose="02020603050405020304" pitchFamily="18" charset="0"/>
              </a:rPr>
              <a:t>input</a:t>
            </a:r>
            <a:r>
              <a:rPr lang="en-US" dirty="0">
                <a:effectLst/>
                <a:latin typeface="Times New Roman" panose="02020603050405020304" pitchFamily="18" charset="0"/>
                <a:ea typeface="Calibri" panose="020F0502020204030204" pitchFamily="34" charset="0"/>
                <a:cs typeface="Times New Roman" panose="02020603050405020304" pitchFamily="18" charset="0"/>
              </a:rPr>
              <a:t> and </a:t>
            </a:r>
            <a:r>
              <a:rPr lang="en-US" b="1" dirty="0">
                <a:effectLst/>
                <a:latin typeface="Times New Roman" panose="02020603050405020304" pitchFamily="18" charset="0"/>
                <a:ea typeface="Calibri" panose="020F0502020204030204" pitchFamily="34" charset="0"/>
                <a:cs typeface="Times New Roman" panose="02020603050405020304" pitchFamily="18" charset="0"/>
              </a:rPr>
              <a:t>output</a:t>
            </a:r>
            <a:r>
              <a:rPr lang="en-US" dirty="0">
                <a:effectLst/>
                <a:latin typeface="Times New Roman" panose="02020603050405020304" pitchFamily="18" charset="0"/>
                <a:ea typeface="Calibri" panose="020F0502020204030204" pitchFamily="34" charset="0"/>
                <a:cs typeface="Times New Roman" panose="02020603050405020304" pitchFamily="18" charset="0"/>
              </a:rPr>
              <a:t> operations, </a:t>
            </a:r>
            <a:r>
              <a:rPr lang="en-US" b="1" dirty="0">
                <a:effectLst/>
                <a:latin typeface="Times New Roman" panose="02020603050405020304" pitchFamily="18" charset="0"/>
                <a:ea typeface="Calibri" panose="020F0502020204030204" pitchFamily="34" charset="0"/>
                <a:cs typeface="Times New Roman" panose="02020603050405020304" pitchFamily="18" charset="0"/>
              </a:rPr>
              <a:t>data</a:t>
            </a:r>
            <a:r>
              <a:rPr lang="en-US" dirty="0">
                <a:effectLst/>
                <a:latin typeface="Times New Roman" panose="02020603050405020304" pitchFamily="18" charset="0"/>
                <a:ea typeface="Calibri" panose="020F0502020204030204" pitchFamily="34" charset="0"/>
                <a:cs typeface="Times New Roman" panose="02020603050405020304" pitchFamily="18" charset="0"/>
              </a:rPr>
              <a:t> processing, and </a:t>
            </a:r>
            <a:r>
              <a:rPr lang="en-US" b="1" dirty="0">
                <a:effectLst/>
                <a:latin typeface="Times New Roman" panose="02020603050405020304" pitchFamily="18" charset="0"/>
                <a:ea typeface="Calibri" panose="020F0502020204030204" pitchFamily="34" charset="0"/>
                <a:cs typeface="Times New Roman" panose="02020603050405020304" pitchFamily="18" charset="0"/>
              </a:rPr>
              <a:t>communication</a:t>
            </a:r>
            <a:r>
              <a:rPr lang="en-US" dirty="0">
                <a:effectLst/>
                <a:latin typeface="Times New Roman" panose="02020603050405020304" pitchFamily="18" charset="0"/>
                <a:ea typeface="Calibri" panose="020F0502020204030204" pitchFamily="34" charset="0"/>
                <a:cs typeface="Times New Roman" panose="02020603050405020304" pitchFamily="18" charset="0"/>
              </a:rPr>
              <a:t> with </a:t>
            </a:r>
            <a:r>
              <a:rPr lang="en-US" b="1" dirty="0">
                <a:effectLst/>
                <a:latin typeface="Times New Roman" panose="02020603050405020304" pitchFamily="18" charset="0"/>
                <a:ea typeface="Calibri" panose="020F0502020204030204" pitchFamily="34" charset="0"/>
                <a:cs typeface="Times New Roman" panose="02020603050405020304" pitchFamily="18" charset="0"/>
              </a:rPr>
              <a:t>other</a:t>
            </a:r>
            <a:r>
              <a:rPr lang="en-US" dirty="0">
                <a:effectLst/>
                <a:latin typeface="Times New Roman" panose="02020603050405020304" pitchFamily="18" charset="0"/>
                <a:ea typeface="Calibri" panose="020F0502020204030204" pitchFamily="34" charset="0"/>
                <a:cs typeface="Times New Roman" panose="02020603050405020304" pitchFamily="18" charset="0"/>
              </a:rPr>
              <a:t> </a:t>
            </a:r>
            <a:r>
              <a:rPr lang="en-US" b="1" dirty="0">
                <a:effectLst/>
                <a:latin typeface="Times New Roman" panose="02020603050405020304" pitchFamily="18" charset="0"/>
                <a:ea typeface="Calibri" panose="020F0502020204030204" pitchFamily="34" charset="0"/>
                <a:cs typeface="Times New Roman" panose="02020603050405020304" pitchFamily="18" charset="0"/>
              </a:rPr>
              <a:t>devices</a:t>
            </a:r>
            <a:r>
              <a:rPr lang="en-US"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318379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15134026-6B30-E095-2B3A-CB114A1F8589}"/>
              </a:ext>
            </a:extLst>
          </p:cNvPr>
          <p:cNvPicPr>
            <a:picLocks noGrp="1" noChangeAspect="1"/>
          </p:cNvPicPr>
          <p:nvPr>
            <p:ph idx="1"/>
          </p:nvPr>
        </p:nvPicPr>
        <p:blipFill>
          <a:blip r:embed="rId2"/>
          <a:stretch>
            <a:fillRect/>
          </a:stretch>
        </p:blipFill>
        <p:spPr>
          <a:xfrm>
            <a:off x="867279" y="432594"/>
            <a:ext cx="9117229" cy="3667125"/>
          </a:xfrm>
        </p:spPr>
      </p:pic>
      <p:sp>
        <p:nvSpPr>
          <p:cNvPr id="6" name="Rectangle 5">
            <a:extLst>
              <a:ext uri="{FF2B5EF4-FFF2-40B4-BE49-F238E27FC236}">
                <a16:creationId xmlns:a16="http://schemas.microsoft.com/office/drawing/2014/main" id="{D16A7C2E-E07A-DF7F-9495-AC284FDB09FA}"/>
              </a:ext>
            </a:extLst>
          </p:cNvPr>
          <p:cNvSpPr/>
          <p:nvPr/>
        </p:nvSpPr>
        <p:spPr>
          <a:xfrm>
            <a:off x="1302327" y="4738255"/>
            <a:ext cx="8285018" cy="1487054"/>
          </a:xfrm>
          <a:prstGeom prst="rect">
            <a:avLst/>
          </a:prstGeom>
          <a:solidFill>
            <a:schemeClr val="accent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42900" marR="0" lvl="0" indent="-342900" algn="just">
              <a:spcBef>
                <a:spcPts val="0"/>
              </a:spcBef>
              <a:spcAft>
                <a:spcPts val="0"/>
              </a:spcAft>
              <a:buFont typeface="+mj-lt"/>
              <a:buAutoNum type="arabicParenR"/>
            </a:pPr>
            <a:r>
              <a:rPr lang="en-US" sz="28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Install the framework and example projects</a:t>
            </a:r>
            <a:endParaRPr lang="en-US" sz="2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spcBef>
                <a:spcPts val="0"/>
              </a:spcBef>
              <a:spcAft>
                <a:spcPts val="0"/>
              </a:spcAft>
              <a:buFont typeface="+mj-lt"/>
              <a:buAutoNum type="arabicParenR"/>
            </a:pPr>
            <a:r>
              <a:rPr lang="en-US" sz="28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If everything is good, click next. Otherwise fix any issues listed</a:t>
            </a:r>
            <a:endParaRPr lang="en-US" sz="2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2989943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20ABDDB5-E4EB-8B23-D5FA-FA10D4667FBE}"/>
              </a:ext>
            </a:extLst>
          </p:cNvPr>
          <p:cNvPicPr>
            <a:picLocks noGrp="1" noChangeAspect="1"/>
          </p:cNvPicPr>
          <p:nvPr>
            <p:ph idx="1"/>
          </p:nvPr>
        </p:nvPicPr>
        <p:blipFill>
          <a:blip r:embed="rId2"/>
          <a:stretch>
            <a:fillRect/>
          </a:stretch>
        </p:blipFill>
        <p:spPr>
          <a:xfrm>
            <a:off x="1534174" y="290729"/>
            <a:ext cx="7239000" cy="4591050"/>
          </a:xfrm>
        </p:spPr>
      </p:pic>
      <p:sp>
        <p:nvSpPr>
          <p:cNvPr id="6" name="Rectangle 5">
            <a:extLst>
              <a:ext uri="{FF2B5EF4-FFF2-40B4-BE49-F238E27FC236}">
                <a16:creationId xmlns:a16="http://schemas.microsoft.com/office/drawing/2014/main" id="{B837D01E-6BED-2242-AA04-D02B4226FE1A}"/>
              </a:ext>
            </a:extLst>
          </p:cNvPr>
          <p:cNvSpPr/>
          <p:nvPr/>
        </p:nvSpPr>
        <p:spPr>
          <a:xfrm>
            <a:off x="1330036" y="5079999"/>
            <a:ext cx="7443138" cy="1066439"/>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marR="0" lvl="0" algn="just">
              <a:spcBef>
                <a:spcPts val="0"/>
              </a:spcBef>
              <a:spcAft>
                <a:spcPts val="0"/>
              </a:spcAft>
            </a:pPr>
            <a:r>
              <a:rPr lang="en-US" sz="32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3.Click install, should take 30-40 minutes</a:t>
            </a:r>
            <a:endParaRPr lang="en-US" sz="32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556008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45634089-271E-0ACB-C954-A4D297AE3580}"/>
              </a:ext>
            </a:extLst>
          </p:cNvPr>
          <p:cNvPicPr>
            <a:picLocks noGrp="1" noChangeAspect="1"/>
          </p:cNvPicPr>
          <p:nvPr>
            <p:ph idx="1"/>
          </p:nvPr>
        </p:nvPicPr>
        <p:blipFill>
          <a:blip r:embed="rId2"/>
          <a:stretch>
            <a:fillRect/>
          </a:stretch>
        </p:blipFill>
        <p:spPr>
          <a:xfrm>
            <a:off x="2875540" y="974306"/>
            <a:ext cx="4264169" cy="4031803"/>
          </a:xfrm>
        </p:spPr>
      </p:pic>
      <p:sp>
        <p:nvSpPr>
          <p:cNvPr id="6" name="Rectangle 5">
            <a:extLst>
              <a:ext uri="{FF2B5EF4-FFF2-40B4-BE49-F238E27FC236}">
                <a16:creationId xmlns:a16="http://schemas.microsoft.com/office/drawing/2014/main" id="{56DDED40-414D-3C81-F8F6-6C0CF33D2DE5}"/>
              </a:ext>
            </a:extLst>
          </p:cNvPr>
          <p:cNvSpPr/>
          <p:nvPr/>
        </p:nvSpPr>
        <p:spPr>
          <a:xfrm>
            <a:off x="2678545" y="5486400"/>
            <a:ext cx="4562764" cy="73890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R="0" lvl="0" algn="just">
              <a:spcBef>
                <a:spcPts val="0"/>
              </a:spcBef>
              <a:spcAft>
                <a:spcPts val="0"/>
              </a:spcAft>
            </a:pPr>
            <a:r>
              <a:rPr lang="en-US" sz="28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4.Install the drivers</a:t>
            </a:r>
            <a:endParaRPr lang="en-US" sz="2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487537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2D4F02B7-C064-267D-C5FB-6C628C301CFF}"/>
              </a:ext>
            </a:extLst>
          </p:cNvPr>
          <p:cNvPicPr>
            <a:picLocks noGrp="1" noChangeAspect="1"/>
          </p:cNvPicPr>
          <p:nvPr>
            <p:ph idx="1"/>
          </p:nvPr>
        </p:nvPicPr>
        <p:blipFill>
          <a:blip r:embed="rId2"/>
          <a:stretch>
            <a:fillRect/>
          </a:stretch>
        </p:blipFill>
        <p:spPr>
          <a:xfrm>
            <a:off x="1303631" y="1144588"/>
            <a:ext cx="9584738" cy="5032375"/>
          </a:xfrm>
          <a:prstGeom prst="rect">
            <a:avLst/>
          </a:prstGeom>
        </p:spPr>
      </p:pic>
    </p:spTree>
    <p:extLst>
      <p:ext uri="{BB962C8B-B14F-4D97-AF65-F5344CB8AC3E}">
        <p14:creationId xmlns:p14="http://schemas.microsoft.com/office/powerpoint/2010/main" val="15000273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0BD04C5-4523-9CEE-739E-6CB2A92108AC}"/>
              </a:ext>
            </a:extLst>
          </p:cNvPr>
          <p:cNvSpPr>
            <a:spLocks noGrp="1"/>
          </p:cNvSpPr>
          <p:nvPr>
            <p:ph idx="1"/>
          </p:nvPr>
        </p:nvSpPr>
        <p:spPr>
          <a:xfrm>
            <a:off x="249382" y="480296"/>
            <a:ext cx="13124872" cy="8192650"/>
          </a:xfrm>
        </p:spPr>
        <p:txBody>
          <a:bodyPr/>
          <a:lstStyle/>
          <a:p>
            <a:pPr marL="0" marR="0" algn="just">
              <a:spcBef>
                <a:spcPts val="0"/>
              </a:spcBef>
              <a:spcAft>
                <a:spcPts val="0"/>
              </a:spcAft>
            </a:pP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Creating a New Project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gn="just">
              <a:spcBef>
                <a:spcPts val="0"/>
              </a:spcBef>
              <a:spcAft>
                <a:spcPts val="0"/>
              </a:spcAft>
              <a:buNone/>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This section will outline the process of creating a new Atmel Studio project.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spcBef>
                <a:spcPts val="0"/>
              </a:spcBef>
              <a:spcAft>
                <a:spcPts val="0"/>
              </a:spcAft>
              <a:tabLst>
                <a:tab pos="457200" algn="l"/>
              </a:tabLs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Open </a:t>
            </a: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Atmel Studio</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spcBef>
                <a:spcPts val="0"/>
              </a:spcBef>
              <a:spcAft>
                <a:spcPts val="0"/>
              </a:spcAft>
              <a:tabLst>
                <a:tab pos="457200" algn="l"/>
              </a:tabLs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In </a:t>
            </a: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Atmel Studio</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go to </a:t>
            </a: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File → New → Project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as depicted in </a:t>
            </a:r>
            <a:r>
              <a:rPr lang="en-US" sz="1800" u="sng" dirty="0">
                <a:solidFill>
                  <a:srgbClr val="0563C1"/>
                </a:solidFill>
                <a:effectLst/>
                <a:latin typeface="Times New Roman" panose="02020603050405020304" pitchFamily="18" charset="0"/>
                <a:ea typeface="Calibri" panose="020F0502020204030204" pitchFamily="34" charset="0"/>
                <a:cs typeface="Times New Roman" panose="02020603050405020304" pitchFamily="18" charset="0"/>
                <a:hlinkClick r:id="rId2"/>
              </a:rPr>
              <a:t>Figure 1</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just">
              <a:spcBef>
                <a:spcPts val="0"/>
              </a:spcBef>
              <a:spcAft>
                <a:spcPts val="0"/>
              </a:spcAft>
            </a:pP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Figure 1. Creating a New Project in Atmel Studio</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pic>
        <p:nvPicPr>
          <p:cNvPr id="1025" name="Picture 4">
            <a:extLst>
              <a:ext uri="{FF2B5EF4-FFF2-40B4-BE49-F238E27FC236}">
                <a16:creationId xmlns:a16="http://schemas.microsoft.com/office/drawing/2014/main" id="{CE8DE361-B6CA-EBB6-10B8-A6D54D0284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1055" y="1939636"/>
            <a:ext cx="8174181" cy="4438068"/>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3">
            <a:extLst>
              <a:ext uri="{FF2B5EF4-FFF2-40B4-BE49-F238E27FC236}">
                <a16:creationId xmlns:a16="http://schemas.microsoft.com/office/drawing/2014/main" id="{D9FC79D5-44F1-1C1B-233D-AD1E50C340E2}"/>
              </a:ext>
            </a:extLst>
          </p:cNvPr>
          <p:cNvSpPr>
            <a:spLocks noChangeArrowheads="1"/>
          </p:cNvSpPr>
          <p:nvPr/>
        </p:nvSpPr>
        <p:spPr bwMode="auto">
          <a:xfrm>
            <a:off x="1459345" y="51562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246007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46FB80A-1CFE-BCFB-5EFA-5566773C77D1}"/>
              </a:ext>
            </a:extLst>
          </p:cNvPr>
          <p:cNvSpPr>
            <a:spLocks noGrp="1"/>
          </p:cNvSpPr>
          <p:nvPr>
            <p:ph idx="1"/>
          </p:nvPr>
        </p:nvSpPr>
        <p:spPr>
          <a:xfrm>
            <a:off x="406399" y="360218"/>
            <a:ext cx="11554691" cy="6243782"/>
          </a:xfrm>
        </p:spPr>
        <p:txBody>
          <a:bodyPr/>
          <a:lstStyle/>
          <a:p>
            <a:r>
              <a:rPr lang="en-US" sz="1800" dirty="0">
                <a:effectLst/>
                <a:latin typeface="Times New Roman" panose="02020603050405020304" pitchFamily="18" charset="0"/>
                <a:ea typeface="Calibri" panose="020F0502020204030204" pitchFamily="34" charset="0"/>
              </a:rPr>
              <a:t>language and project template to be used. This project will use C, so make sure </a:t>
            </a:r>
            <a:r>
              <a:rPr lang="en-US" sz="1800" b="1" dirty="0">
                <a:effectLst/>
                <a:latin typeface="Times New Roman" panose="02020603050405020304" pitchFamily="18" charset="0"/>
                <a:ea typeface="Calibri" panose="020F0502020204030204" pitchFamily="34" charset="0"/>
              </a:rPr>
              <a:t>C/C++</a:t>
            </a:r>
            <a:r>
              <a:rPr lang="en-US" sz="1800" dirty="0">
                <a:effectLst/>
                <a:latin typeface="Times New Roman" panose="02020603050405020304" pitchFamily="18" charset="0"/>
                <a:ea typeface="Calibri" panose="020F0502020204030204" pitchFamily="34" charset="0"/>
              </a:rPr>
              <a:t> is selected in the upper left corner. Select the </a:t>
            </a:r>
            <a:r>
              <a:rPr lang="en-US" sz="1800" b="1" dirty="0">
                <a:effectLst/>
                <a:latin typeface="Times New Roman" panose="02020603050405020304" pitchFamily="18" charset="0"/>
                <a:ea typeface="Calibri" panose="020F0502020204030204" pitchFamily="34" charset="0"/>
              </a:rPr>
              <a:t>GCC C Executable Project</a:t>
            </a:r>
            <a:r>
              <a:rPr lang="en-US" sz="1800" dirty="0">
                <a:effectLst/>
                <a:latin typeface="Times New Roman" panose="02020603050405020304" pitchFamily="18" charset="0"/>
                <a:ea typeface="Calibri" panose="020F0502020204030204" pitchFamily="34" charset="0"/>
              </a:rPr>
              <a:t> option from the template list to generate a bare-bones executable project. Give the project a </a:t>
            </a:r>
            <a:r>
              <a:rPr lang="en-US" sz="1800" b="1" dirty="0">
                <a:effectLst/>
                <a:latin typeface="Times New Roman" panose="02020603050405020304" pitchFamily="18" charset="0"/>
                <a:ea typeface="Calibri" panose="020F0502020204030204" pitchFamily="34" charset="0"/>
              </a:rPr>
              <a:t>Name</a:t>
            </a:r>
            <a:r>
              <a:rPr lang="en-US" sz="1800" dirty="0">
                <a:effectLst/>
                <a:latin typeface="Times New Roman" panose="02020603050405020304" pitchFamily="18" charset="0"/>
                <a:ea typeface="Calibri" panose="020F0502020204030204" pitchFamily="34" charset="0"/>
              </a:rPr>
              <a:t> and click </a:t>
            </a:r>
            <a:r>
              <a:rPr lang="en-US" sz="1800" b="1" dirty="0">
                <a:effectLst/>
                <a:latin typeface="Times New Roman" panose="02020603050405020304" pitchFamily="18" charset="0"/>
                <a:ea typeface="Calibri" panose="020F0502020204030204" pitchFamily="34" charset="0"/>
              </a:rPr>
              <a:t>OK</a:t>
            </a:r>
            <a:r>
              <a:rPr lang="en-US" sz="1800" dirty="0">
                <a:effectLst/>
                <a:latin typeface="Times New Roman" panose="02020603050405020304" pitchFamily="18" charset="0"/>
                <a:ea typeface="Calibri" panose="020F0502020204030204" pitchFamily="34" charset="0"/>
              </a:rPr>
              <a:t>. See </a:t>
            </a:r>
            <a:r>
              <a:rPr lang="en-US" sz="1800" u="sng" dirty="0">
                <a:solidFill>
                  <a:srgbClr val="0563C1"/>
                </a:solidFill>
                <a:effectLst/>
                <a:latin typeface="Times New Roman" panose="02020603050405020304" pitchFamily="18" charset="0"/>
                <a:ea typeface="Calibri" panose="020F0502020204030204" pitchFamily="34" charset="0"/>
                <a:cs typeface="Times New Roman" panose="02020603050405020304" pitchFamily="18" charset="0"/>
                <a:hlinkClick r:id="rId2"/>
              </a:rPr>
              <a:t>Figure 2</a:t>
            </a:r>
            <a:r>
              <a:rPr lang="en-US" sz="1800" dirty="0">
                <a:effectLst/>
                <a:latin typeface="Times New Roman" panose="02020603050405020304" pitchFamily="18" charset="0"/>
                <a:ea typeface="Calibri" panose="020F0502020204030204" pitchFamily="34" charset="0"/>
              </a:rPr>
              <a:t>.</a:t>
            </a:r>
          </a:p>
          <a:p>
            <a:endParaRPr lang="en-US" dirty="0"/>
          </a:p>
        </p:txBody>
      </p:sp>
      <p:pic>
        <p:nvPicPr>
          <p:cNvPr id="4" name="Picture 3">
            <a:extLst>
              <a:ext uri="{FF2B5EF4-FFF2-40B4-BE49-F238E27FC236}">
                <a16:creationId xmlns:a16="http://schemas.microsoft.com/office/drawing/2014/main" id="{29F83679-7365-5051-973F-00CFF404097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68217" y="1163782"/>
            <a:ext cx="7998691" cy="5209309"/>
          </a:xfrm>
          <a:prstGeom prst="rect">
            <a:avLst/>
          </a:prstGeom>
          <a:noFill/>
        </p:spPr>
      </p:pic>
    </p:spTree>
    <p:extLst>
      <p:ext uri="{BB962C8B-B14F-4D97-AF65-F5344CB8AC3E}">
        <p14:creationId xmlns:p14="http://schemas.microsoft.com/office/powerpoint/2010/main" val="32713220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C3759C1-6CB9-73CD-3EE8-ED40A1786477}"/>
              </a:ext>
            </a:extLst>
          </p:cNvPr>
          <p:cNvSpPr>
            <a:spLocks noGrp="1"/>
          </p:cNvSpPr>
          <p:nvPr>
            <p:ph idx="1"/>
          </p:nvPr>
        </p:nvSpPr>
        <p:spPr>
          <a:xfrm>
            <a:off x="838200" y="240145"/>
            <a:ext cx="10515600" cy="5936818"/>
          </a:xfrm>
        </p:spPr>
        <p:txBody>
          <a:bodyPr/>
          <a:lstStyle/>
          <a:p>
            <a:r>
              <a:rPr lang="en-US" sz="1800" dirty="0">
                <a:effectLst/>
                <a:latin typeface="Times New Roman" panose="02020603050405020304" pitchFamily="18" charset="0"/>
                <a:ea typeface="Calibri" panose="020F0502020204030204" pitchFamily="34" charset="0"/>
              </a:rPr>
              <a:t>Next, it is necessary to specify which device the project will be developed for. A list of devices will be presented in the </a:t>
            </a:r>
            <a:r>
              <a:rPr lang="en-US" sz="1800" i="1" dirty="0">
                <a:effectLst/>
                <a:latin typeface="Times New Roman" panose="02020603050405020304" pitchFamily="18" charset="0"/>
                <a:ea typeface="Calibri" panose="020F0502020204030204" pitchFamily="34" charset="0"/>
              </a:rPr>
              <a:t>Device Selection</a:t>
            </a:r>
            <a:r>
              <a:rPr lang="en-US" sz="1800" dirty="0">
                <a:effectLst/>
                <a:latin typeface="Times New Roman" panose="02020603050405020304" pitchFamily="18" charset="0"/>
                <a:ea typeface="Calibri" panose="020F0502020204030204" pitchFamily="34" charset="0"/>
              </a:rPr>
              <a:t> dialog, which can be scrolled through, as depicted in Figure 3. It is possible to narrow the search by using the </a:t>
            </a:r>
            <a:r>
              <a:rPr lang="en-US" sz="1800" i="1" dirty="0">
                <a:effectLst/>
                <a:latin typeface="Times New Roman" panose="02020603050405020304" pitchFamily="18" charset="0"/>
                <a:ea typeface="Calibri" panose="020F0502020204030204" pitchFamily="34" charset="0"/>
              </a:rPr>
              <a:t>Device Family</a:t>
            </a:r>
            <a:r>
              <a:rPr lang="en-US" sz="1800" dirty="0">
                <a:effectLst/>
                <a:latin typeface="Times New Roman" panose="02020603050405020304" pitchFamily="18" charset="0"/>
                <a:ea typeface="Calibri" panose="020F0502020204030204" pitchFamily="34" charset="0"/>
              </a:rPr>
              <a:t> drop-down menu or by using the search box. This project will be developed for the ATtiny817 AVR device, so enter </a:t>
            </a:r>
            <a:r>
              <a:rPr lang="en-US" sz="1800" b="1" dirty="0">
                <a:effectLst/>
                <a:latin typeface="Times New Roman" panose="02020603050405020304" pitchFamily="18" charset="0"/>
                <a:ea typeface="Calibri" panose="020F0502020204030204" pitchFamily="34" charset="0"/>
              </a:rPr>
              <a:t>"817"</a:t>
            </a:r>
            <a:r>
              <a:rPr lang="en-US" sz="1800" dirty="0">
                <a:effectLst/>
                <a:latin typeface="Times New Roman" panose="02020603050405020304" pitchFamily="18" charset="0"/>
                <a:ea typeface="Calibri" panose="020F0502020204030204" pitchFamily="34" charset="0"/>
              </a:rPr>
              <a:t> in the search box in the top right corner. Select the </a:t>
            </a:r>
            <a:r>
              <a:rPr lang="en-US" sz="1800" b="1" dirty="0">
                <a:effectLst/>
                <a:latin typeface="Times New Roman" panose="02020603050405020304" pitchFamily="18" charset="0"/>
                <a:ea typeface="Calibri" panose="020F0502020204030204" pitchFamily="34" charset="0"/>
              </a:rPr>
              <a:t>ATtiny817</a:t>
            </a:r>
            <a:r>
              <a:rPr lang="en-US" sz="1800" dirty="0">
                <a:effectLst/>
                <a:latin typeface="Times New Roman" panose="02020603050405020304" pitchFamily="18" charset="0"/>
                <a:ea typeface="Calibri" panose="020F0502020204030204" pitchFamily="34" charset="0"/>
              </a:rPr>
              <a:t> entry in the device list and confirm the </a:t>
            </a:r>
            <a:r>
              <a:rPr lang="en-US" sz="1800" b="1" dirty="0">
                <a:effectLst/>
                <a:latin typeface="Times New Roman" panose="02020603050405020304" pitchFamily="18" charset="0"/>
                <a:ea typeface="Calibri" panose="020F0502020204030204" pitchFamily="34" charset="0"/>
              </a:rPr>
              <a:t>device selection</a:t>
            </a:r>
            <a:r>
              <a:rPr lang="en-US" sz="1800" dirty="0">
                <a:effectLst/>
                <a:latin typeface="Times New Roman" panose="02020603050405020304" pitchFamily="18" charset="0"/>
                <a:ea typeface="Calibri" panose="020F0502020204030204" pitchFamily="34" charset="0"/>
              </a:rPr>
              <a:t> by clicking </a:t>
            </a:r>
            <a:r>
              <a:rPr lang="en-US" sz="1800" b="1" dirty="0">
                <a:effectLst/>
                <a:latin typeface="Times New Roman" panose="02020603050405020304" pitchFamily="18" charset="0"/>
                <a:ea typeface="Calibri" panose="020F0502020204030204" pitchFamily="34" charset="0"/>
              </a:rPr>
              <a:t>OK.</a:t>
            </a:r>
          </a:p>
          <a:p>
            <a:endParaRPr lang="en-US" dirty="0"/>
          </a:p>
        </p:txBody>
      </p:sp>
      <p:pic>
        <p:nvPicPr>
          <p:cNvPr id="4" name="Picture 3">
            <a:extLst>
              <a:ext uri="{FF2B5EF4-FFF2-40B4-BE49-F238E27FC236}">
                <a16:creationId xmlns:a16="http://schemas.microsoft.com/office/drawing/2014/main" id="{C861A8F6-3240-897C-D133-B46F3DF20BE8}"/>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85634" y="1662544"/>
            <a:ext cx="6338801" cy="4230255"/>
          </a:xfrm>
          <a:prstGeom prst="rect">
            <a:avLst/>
          </a:prstGeom>
          <a:noFill/>
        </p:spPr>
      </p:pic>
    </p:spTree>
    <p:extLst>
      <p:ext uri="{BB962C8B-B14F-4D97-AF65-F5344CB8AC3E}">
        <p14:creationId xmlns:p14="http://schemas.microsoft.com/office/powerpoint/2010/main" val="1618963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B4D19A-78CF-8920-2300-7EDA0E301BFD}"/>
              </a:ext>
            </a:extLst>
          </p:cNvPr>
          <p:cNvSpPr>
            <a:spLocks noGrp="1"/>
          </p:cNvSpPr>
          <p:nvPr>
            <p:ph type="title"/>
          </p:nvPr>
        </p:nvSpPr>
        <p:spPr>
          <a:xfrm>
            <a:off x="369455" y="120073"/>
            <a:ext cx="10984345" cy="683491"/>
          </a:xfrm>
        </p:spPr>
        <p:txBody>
          <a:bodyPr>
            <a:normAutofit fontScale="90000"/>
          </a:bodyPr>
          <a:lstStyle/>
          <a:p>
            <a:br>
              <a:rPr lang="en-ZA" sz="1800" b="1" dirty="0">
                <a:effectLst/>
                <a:latin typeface="Times New Roman" panose="02020603050405020304" pitchFamily="18" charset="0"/>
                <a:ea typeface="Arial" panose="020B0604020202020204" pitchFamily="34" charset="0"/>
                <a:cs typeface="Times New Roman" panose="02020603050405020304" pitchFamily="18" charset="0"/>
              </a:rPr>
            </a:br>
            <a:br>
              <a:rPr lang="en-ZA" sz="1800" b="1" dirty="0">
                <a:effectLst/>
                <a:latin typeface="Times New Roman" panose="02020603050405020304" pitchFamily="18" charset="0"/>
                <a:ea typeface="Arial" panose="020B0604020202020204" pitchFamily="34" charset="0"/>
                <a:cs typeface="Times New Roman" panose="02020603050405020304" pitchFamily="18" charset="0"/>
              </a:rPr>
            </a:br>
            <a:br>
              <a:rPr lang="en-ZA" sz="1800" b="1" dirty="0">
                <a:effectLst/>
                <a:latin typeface="Times New Roman" panose="02020603050405020304" pitchFamily="18" charset="0"/>
                <a:ea typeface="Arial" panose="020B0604020202020204" pitchFamily="34" charset="0"/>
                <a:cs typeface="Times New Roman" panose="02020603050405020304" pitchFamily="18" charset="0"/>
              </a:rPr>
            </a:br>
            <a:r>
              <a:rPr lang="en-ZA" sz="4000" b="1" dirty="0">
                <a:effectLst/>
                <a:latin typeface="Times New Roman" panose="02020603050405020304" pitchFamily="18" charset="0"/>
                <a:ea typeface="Arial" panose="020B0604020202020204" pitchFamily="34" charset="0"/>
                <a:cs typeface="Times New Roman" panose="02020603050405020304" pitchFamily="18" charset="0"/>
              </a:rPr>
              <a:t>Offline IDEs (Arduino IDE, </a:t>
            </a:r>
            <a:r>
              <a:rPr lang="en-ZA" sz="4000" b="1" dirty="0" err="1">
                <a:effectLst/>
                <a:latin typeface="Times New Roman" panose="02020603050405020304" pitchFamily="18" charset="0"/>
                <a:ea typeface="Arial" panose="020B0604020202020204" pitchFamily="34" charset="0"/>
                <a:cs typeface="Times New Roman" panose="02020603050405020304" pitchFamily="18" charset="0"/>
              </a:rPr>
              <a:t>Thonny</a:t>
            </a:r>
            <a:r>
              <a:rPr lang="en-ZA" sz="4000" b="1" dirty="0">
                <a:effectLst/>
                <a:latin typeface="Times New Roman" panose="02020603050405020304" pitchFamily="18" charset="0"/>
                <a:ea typeface="Arial" panose="020B0604020202020204" pitchFamily="34" charset="0"/>
                <a:cs typeface="Times New Roman" panose="02020603050405020304" pitchFamily="18" charset="0"/>
              </a:rPr>
              <a:t> IDE, </a:t>
            </a:r>
            <a:r>
              <a:rPr lang="en-ZA" sz="4000" b="1" dirty="0" err="1">
                <a:effectLst/>
                <a:latin typeface="Times New Roman" panose="02020603050405020304" pitchFamily="18" charset="0"/>
                <a:ea typeface="Arial" panose="020B0604020202020204" pitchFamily="34" charset="0"/>
                <a:cs typeface="Times New Roman" panose="02020603050405020304" pitchFamily="18" charset="0"/>
              </a:rPr>
              <a:t>OpenMV</a:t>
            </a:r>
            <a:r>
              <a:rPr lang="en-ZA" sz="4000" b="1" dirty="0">
                <a:effectLst/>
                <a:latin typeface="Times New Roman" panose="02020603050405020304" pitchFamily="18" charset="0"/>
                <a:ea typeface="Arial" panose="020B0604020202020204" pitchFamily="34" charset="0"/>
                <a:cs typeface="Times New Roman" panose="02020603050405020304" pitchFamily="18" charset="0"/>
              </a:rPr>
              <a:t>)</a:t>
            </a:r>
            <a:br>
              <a:rPr lang="en-US" sz="1800" b="1" dirty="0">
                <a:effectLst/>
                <a:latin typeface="Calibri" panose="020F0502020204030204" pitchFamily="34" charset="0"/>
                <a:ea typeface="Calibri" panose="020F0502020204030204" pitchFamily="34" charset="0"/>
                <a:cs typeface="Times New Roman" panose="02020603050405020304" pitchFamily="18" charset="0"/>
              </a:rPr>
            </a:br>
            <a:endParaRPr lang="en-US" dirty="0"/>
          </a:p>
        </p:txBody>
      </p:sp>
      <p:sp>
        <p:nvSpPr>
          <p:cNvPr id="3" name="Content Placeholder 2">
            <a:extLst>
              <a:ext uri="{FF2B5EF4-FFF2-40B4-BE49-F238E27FC236}">
                <a16:creationId xmlns:a16="http://schemas.microsoft.com/office/drawing/2014/main" id="{FA75A458-5453-62FE-B119-3134373B671B}"/>
              </a:ext>
            </a:extLst>
          </p:cNvPr>
          <p:cNvSpPr>
            <a:spLocks noGrp="1"/>
          </p:cNvSpPr>
          <p:nvPr>
            <p:ph idx="1"/>
          </p:nvPr>
        </p:nvSpPr>
        <p:spPr>
          <a:xfrm>
            <a:off x="369455" y="988291"/>
            <a:ext cx="11563927" cy="5634182"/>
          </a:xfrm>
        </p:spPr>
        <p:txBody>
          <a:bodyPr/>
          <a:lstStyle/>
          <a:p>
            <a:r>
              <a:rPr lang="en-US" sz="3600" b="1" dirty="0">
                <a:effectLst/>
                <a:latin typeface="Times New Roman" panose="02020603050405020304" pitchFamily="18" charset="0"/>
                <a:ea typeface="Arial" panose="020B0604020202020204" pitchFamily="34" charset="0"/>
              </a:rPr>
              <a:t>Arduino IDE</a:t>
            </a:r>
          </a:p>
          <a:p>
            <a:pPr marL="342900" marR="0" lvl="0" indent="-342900">
              <a:lnSpc>
                <a:spcPct val="115000"/>
              </a:lnSpc>
              <a:spcBef>
                <a:spcPts val="0"/>
              </a:spcBef>
              <a:spcAft>
                <a:spcPts val="800"/>
              </a:spcAft>
              <a:buSzPts val="1000"/>
              <a:buFont typeface="Symbol" panose="05050102010706020507" pitchFamily="18" charset="2"/>
              <a:buChar char=""/>
              <a:tabLst>
                <a:tab pos="457200" algn="l"/>
              </a:tabLst>
            </a:pPr>
            <a:r>
              <a:rPr lang="en-US" sz="2800" b="1" dirty="0">
                <a:effectLst/>
                <a:latin typeface="Times New Roman" panose="02020603050405020304" pitchFamily="18" charset="0"/>
                <a:ea typeface="Arial" panose="020B0604020202020204" pitchFamily="34" charset="0"/>
                <a:cs typeface="Times New Roman" panose="02020603050405020304" pitchFamily="18" charset="0"/>
              </a:rPr>
              <a:t>Overview:</a:t>
            </a:r>
            <a:r>
              <a:rPr lang="en-US" sz="2800" dirty="0">
                <a:effectLst/>
                <a:latin typeface="Times New Roman" panose="02020603050405020304" pitchFamily="18" charset="0"/>
                <a:ea typeface="Arial" panose="020B0604020202020204" pitchFamily="34" charset="0"/>
                <a:cs typeface="Times New Roman" panose="02020603050405020304" pitchFamily="18" charset="0"/>
              </a:rPr>
              <a:t> Arduino IDE is one of the most popular platforms for programming Arduino boards (based on Atmel AVR and ARM processors).</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15000"/>
              </a:lnSpc>
              <a:spcBef>
                <a:spcPts val="0"/>
              </a:spcBef>
              <a:spcAft>
                <a:spcPts val="800"/>
              </a:spcAft>
              <a:buSzPts val="1000"/>
              <a:buFont typeface="Symbol" panose="05050102010706020507" pitchFamily="18" charset="2"/>
              <a:buChar char=""/>
              <a:tabLst>
                <a:tab pos="457200" algn="l"/>
              </a:tabLst>
            </a:pPr>
            <a:r>
              <a:rPr lang="en-US" sz="2800" b="1" dirty="0">
                <a:effectLst/>
                <a:latin typeface="Times New Roman" panose="02020603050405020304" pitchFamily="18" charset="0"/>
                <a:ea typeface="Arial" panose="020B0604020202020204" pitchFamily="34" charset="0"/>
                <a:cs typeface="Times New Roman" panose="02020603050405020304" pitchFamily="18" charset="0"/>
              </a:rPr>
              <a:t>Features:</a:t>
            </a:r>
            <a:r>
              <a:rPr lang="en-US" sz="2800" dirty="0">
                <a:effectLst/>
                <a:latin typeface="Times New Roman" panose="02020603050405020304" pitchFamily="18" charset="0"/>
                <a:ea typeface="Arial" panose="020B0604020202020204" pitchFamily="34" charset="0"/>
                <a:cs typeface="Times New Roman" panose="02020603050405020304" pitchFamily="18" charset="0"/>
              </a:rPr>
              <a:t> It's user-friendly, suitable for beginners, and supports a wide range of Arduino-compatible boards. It offers a simple interface and a vast community contributing libraries.</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15000"/>
              </a:lnSpc>
              <a:spcBef>
                <a:spcPts val="0"/>
              </a:spcBef>
              <a:spcAft>
                <a:spcPts val="800"/>
              </a:spcAft>
              <a:buSzPts val="1000"/>
              <a:buFont typeface="Symbol" panose="05050102010706020507" pitchFamily="18" charset="2"/>
              <a:buChar char=""/>
              <a:tabLst>
                <a:tab pos="457200" algn="l"/>
              </a:tabLst>
            </a:pPr>
            <a:r>
              <a:rPr lang="en-US" sz="2800" b="1" dirty="0">
                <a:effectLst/>
                <a:latin typeface="Times New Roman" panose="02020603050405020304" pitchFamily="18" charset="0"/>
                <a:ea typeface="Arial" panose="020B0604020202020204" pitchFamily="34" charset="0"/>
                <a:cs typeface="Times New Roman" panose="02020603050405020304" pitchFamily="18" charset="0"/>
              </a:rPr>
              <a:t>Setup:</a:t>
            </a:r>
            <a:r>
              <a:rPr lang="en-US" sz="2800" dirty="0">
                <a:effectLst/>
                <a:latin typeface="Times New Roman" panose="02020603050405020304" pitchFamily="18" charset="0"/>
                <a:ea typeface="Arial" panose="020B0604020202020204" pitchFamily="34" charset="0"/>
                <a:cs typeface="Times New Roman" panose="02020603050405020304" pitchFamily="18" charset="0"/>
              </a:rPr>
              <a:t> Download and install the Arduino IDE, select the appropriate board from the tools menu, and choose the correct port before uploading the code to the board.</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dirty="0"/>
          </a:p>
        </p:txBody>
      </p:sp>
    </p:spTree>
    <p:extLst>
      <p:ext uri="{BB962C8B-B14F-4D97-AF65-F5344CB8AC3E}">
        <p14:creationId xmlns:p14="http://schemas.microsoft.com/office/powerpoint/2010/main" val="28879684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18B53B-10FD-517A-D75A-FB73087A3563}"/>
              </a:ext>
            </a:extLst>
          </p:cNvPr>
          <p:cNvSpPr>
            <a:spLocks noGrp="1"/>
          </p:cNvSpPr>
          <p:nvPr>
            <p:ph type="title"/>
          </p:nvPr>
        </p:nvSpPr>
        <p:spPr>
          <a:xfrm>
            <a:off x="838200" y="92365"/>
            <a:ext cx="10515600" cy="831271"/>
          </a:xfrm>
        </p:spPr>
        <p:txBody>
          <a:bodyPr/>
          <a:lstStyle/>
          <a:p>
            <a:r>
              <a:rPr lang="en-US" dirty="0" err="1"/>
              <a:t>Conts</a:t>
            </a:r>
            <a:r>
              <a:rPr lang="en-US" dirty="0"/>
              <a:t>,</a:t>
            </a:r>
          </a:p>
        </p:txBody>
      </p:sp>
      <p:pic>
        <p:nvPicPr>
          <p:cNvPr id="4" name="Content Placeholder 3" descr="A tour of the Arduino UNO board">
            <a:extLst>
              <a:ext uri="{FF2B5EF4-FFF2-40B4-BE49-F238E27FC236}">
                <a16:creationId xmlns:a16="http://schemas.microsoft.com/office/drawing/2014/main" id="{E063B433-E445-7FB1-F383-96453BAE29B2}"/>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685062" y="1016577"/>
            <a:ext cx="8883811" cy="5384223"/>
          </a:xfrm>
          <a:prstGeom prst="rect">
            <a:avLst/>
          </a:prstGeom>
          <a:noFill/>
          <a:ln>
            <a:noFill/>
          </a:ln>
        </p:spPr>
      </p:pic>
    </p:spTree>
    <p:extLst>
      <p:ext uri="{BB962C8B-B14F-4D97-AF65-F5344CB8AC3E}">
        <p14:creationId xmlns:p14="http://schemas.microsoft.com/office/powerpoint/2010/main" val="14717724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0E6FE-FF64-FC1D-A947-2E035D14698B}"/>
              </a:ext>
            </a:extLst>
          </p:cNvPr>
          <p:cNvSpPr>
            <a:spLocks noGrp="1"/>
          </p:cNvSpPr>
          <p:nvPr>
            <p:ph type="title"/>
          </p:nvPr>
        </p:nvSpPr>
        <p:spPr>
          <a:xfrm>
            <a:off x="838200" y="166255"/>
            <a:ext cx="10515600" cy="600363"/>
          </a:xfrm>
        </p:spPr>
        <p:txBody>
          <a:bodyPr>
            <a:normAutofit fontScale="90000"/>
          </a:bodyPr>
          <a:lstStyle/>
          <a:p>
            <a:br>
              <a:rPr lang="en-US" sz="1800" b="1" dirty="0">
                <a:effectLst/>
                <a:latin typeface="Times New Roman" panose="02020603050405020304" pitchFamily="18" charset="0"/>
                <a:ea typeface="Arial" panose="020B0604020202020204" pitchFamily="34" charset="0"/>
                <a:cs typeface="Times New Roman" panose="02020603050405020304" pitchFamily="18" charset="0"/>
              </a:rPr>
            </a:br>
            <a:br>
              <a:rPr lang="en-US" sz="1800" b="1" dirty="0">
                <a:effectLst/>
                <a:latin typeface="Times New Roman" panose="02020603050405020304" pitchFamily="18" charset="0"/>
                <a:ea typeface="Arial" panose="020B0604020202020204" pitchFamily="34" charset="0"/>
                <a:cs typeface="Times New Roman" panose="02020603050405020304" pitchFamily="18" charset="0"/>
              </a:rPr>
            </a:br>
            <a:br>
              <a:rPr lang="en-US" sz="1800" b="1" dirty="0">
                <a:effectLst/>
                <a:latin typeface="Times New Roman" panose="02020603050405020304" pitchFamily="18" charset="0"/>
                <a:ea typeface="Arial" panose="020B0604020202020204" pitchFamily="34" charset="0"/>
                <a:cs typeface="Times New Roman" panose="02020603050405020304" pitchFamily="18" charset="0"/>
              </a:rPr>
            </a:br>
            <a:r>
              <a:rPr lang="en-US" sz="4000" b="1" dirty="0">
                <a:effectLst/>
                <a:latin typeface="Times New Roman" panose="02020603050405020304" pitchFamily="18" charset="0"/>
                <a:ea typeface="Arial" panose="020B0604020202020204" pitchFamily="34" charset="0"/>
                <a:cs typeface="Times New Roman" panose="02020603050405020304" pitchFamily="18" charset="0"/>
              </a:rPr>
              <a:t>Arduino – Program Structure</a:t>
            </a:r>
            <a:br>
              <a:rPr lang="en-US" sz="1800" dirty="0">
                <a:effectLst/>
                <a:latin typeface="Calibri" panose="020F0502020204030204" pitchFamily="34" charset="0"/>
                <a:ea typeface="Calibri" panose="020F0502020204030204" pitchFamily="34" charset="0"/>
                <a:cs typeface="Times New Roman" panose="02020603050405020304" pitchFamily="18" charset="0"/>
              </a:rPr>
            </a:br>
            <a:endParaRPr lang="en-US" dirty="0"/>
          </a:p>
        </p:txBody>
      </p:sp>
      <p:pic>
        <p:nvPicPr>
          <p:cNvPr id="4" name="Content Placeholder 3">
            <a:extLst>
              <a:ext uri="{FF2B5EF4-FFF2-40B4-BE49-F238E27FC236}">
                <a16:creationId xmlns:a16="http://schemas.microsoft.com/office/drawing/2014/main" id="{08E341E9-2FCD-B089-A642-5DD3FDC4C20E}"/>
              </a:ext>
            </a:extLst>
          </p:cNvPr>
          <p:cNvPicPr>
            <a:picLocks noGrp="1" noChangeAspect="1"/>
          </p:cNvPicPr>
          <p:nvPr>
            <p:ph idx="1"/>
          </p:nvPr>
        </p:nvPicPr>
        <p:blipFill>
          <a:blip r:embed="rId2"/>
          <a:stretch>
            <a:fillRect/>
          </a:stretch>
        </p:blipFill>
        <p:spPr>
          <a:xfrm>
            <a:off x="325818" y="1357744"/>
            <a:ext cx="9889599" cy="5259677"/>
          </a:xfrm>
          <a:prstGeom prst="rect">
            <a:avLst/>
          </a:prstGeom>
        </p:spPr>
      </p:pic>
    </p:spTree>
    <p:extLst>
      <p:ext uri="{BB962C8B-B14F-4D97-AF65-F5344CB8AC3E}">
        <p14:creationId xmlns:p14="http://schemas.microsoft.com/office/powerpoint/2010/main" val="13210829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8C611C-6E8F-3088-1D82-31F629B29D67}"/>
              </a:ext>
            </a:extLst>
          </p:cNvPr>
          <p:cNvSpPr>
            <a:spLocks noGrp="1"/>
          </p:cNvSpPr>
          <p:nvPr>
            <p:ph type="title"/>
          </p:nvPr>
        </p:nvSpPr>
        <p:spPr>
          <a:xfrm>
            <a:off x="838200" y="137653"/>
            <a:ext cx="10515600" cy="934063"/>
          </a:xfrm>
        </p:spPr>
        <p:txBody>
          <a:bodyPr>
            <a:normAutofit/>
          </a:bodyPr>
          <a:lstStyle/>
          <a:p>
            <a:r>
              <a:rPr lang="en-ZA" sz="4000" b="1" dirty="0">
                <a:effectLst/>
                <a:latin typeface="Times New Roman" panose="02020603050405020304" pitchFamily="18" charset="0"/>
                <a:ea typeface="Calibri" panose="020F0502020204030204" pitchFamily="34" charset="0"/>
                <a:cs typeface="Times New Roman" panose="02020603050405020304" pitchFamily="18" charset="0"/>
              </a:rPr>
              <a:t>3.1. Designing Firmware </a:t>
            </a:r>
            <a:r>
              <a:rPr lang="en-ZA" sz="4000" b="1" dirty="0">
                <a:effectLst/>
                <a:latin typeface="Times New Roman" panose="02020603050405020304" pitchFamily="18" charset="0"/>
                <a:ea typeface="Arial" panose="020B0604020202020204" pitchFamily="34" charset="0"/>
                <a:cs typeface="Times New Roman" panose="02020603050405020304" pitchFamily="18" charset="0"/>
              </a:rPr>
              <a:t>Algorithm</a:t>
            </a:r>
            <a:r>
              <a:rPr lang="en-ZA" sz="4000" b="1"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US" sz="40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763218AF-8E6B-2369-3E1F-C447C2C19DBA}"/>
              </a:ext>
            </a:extLst>
          </p:cNvPr>
          <p:cNvSpPr>
            <a:spLocks noGrp="1"/>
          </p:cNvSpPr>
          <p:nvPr>
            <p:ph idx="1"/>
          </p:nvPr>
        </p:nvSpPr>
        <p:spPr>
          <a:xfrm>
            <a:off x="422787" y="1002890"/>
            <a:ext cx="11464413" cy="5545394"/>
          </a:xfrm>
        </p:spPr>
        <p:txBody>
          <a:bodyPr/>
          <a:lstStyle/>
          <a:p>
            <a:pPr marL="0" marR="0" indent="0" algn="just">
              <a:lnSpc>
                <a:spcPct val="115000"/>
              </a:lnSpc>
              <a:spcBef>
                <a:spcPts val="0"/>
              </a:spcBef>
              <a:spcAft>
                <a:spcPts val="1200"/>
              </a:spcAft>
              <a:buNone/>
            </a:pPr>
            <a:r>
              <a:rPr lang="en-US" sz="4000" dirty="0">
                <a:effectLst/>
                <a:latin typeface="Times New Roman" panose="02020603050405020304" pitchFamily="18" charset="0"/>
                <a:ea typeface="Times New Roman" panose="02020603050405020304" pitchFamily="18" charset="0"/>
                <a:cs typeface="Times New Roman" panose="02020603050405020304" pitchFamily="18" charset="0"/>
              </a:rPr>
              <a:t>Designing firmware algorithms involves creating a set of instructions that can be implemented in the firmware of a microcontroller or embedded system. This process typically includes creating </a:t>
            </a:r>
            <a:r>
              <a:rPr lang="en-US" sz="4000" b="1" dirty="0">
                <a:effectLst/>
                <a:latin typeface="Times New Roman" panose="02020603050405020304" pitchFamily="18" charset="0"/>
                <a:ea typeface="Times New Roman" panose="02020603050405020304" pitchFamily="18" charset="0"/>
                <a:cs typeface="Times New Roman" panose="02020603050405020304" pitchFamily="18" charset="0"/>
              </a:rPr>
              <a:t>pseudocode</a:t>
            </a:r>
            <a:r>
              <a:rPr lang="en-US" sz="4000" dirty="0">
                <a:effectLst/>
                <a:latin typeface="Times New Roman" panose="02020603050405020304" pitchFamily="18" charset="0"/>
                <a:ea typeface="Times New Roman" panose="02020603050405020304" pitchFamily="18" charset="0"/>
                <a:cs typeface="Times New Roman" panose="02020603050405020304" pitchFamily="18" charset="0"/>
              </a:rPr>
              <a:t> and </a:t>
            </a:r>
            <a:r>
              <a:rPr lang="en-US" sz="4000" b="1" dirty="0">
                <a:effectLst/>
                <a:latin typeface="Times New Roman" panose="02020603050405020304" pitchFamily="18" charset="0"/>
                <a:ea typeface="Times New Roman" panose="02020603050405020304" pitchFamily="18" charset="0"/>
                <a:cs typeface="Times New Roman" panose="02020603050405020304" pitchFamily="18" charset="0"/>
              </a:rPr>
              <a:t>flowcharts</a:t>
            </a:r>
            <a:r>
              <a:rPr lang="en-US" sz="4000" dirty="0">
                <a:effectLst/>
                <a:latin typeface="Times New Roman" panose="02020603050405020304" pitchFamily="18" charset="0"/>
                <a:ea typeface="Times New Roman" panose="02020603050405020304" pitchFamily="18" charset="0"/>
                <a:cs typeface="Times New Roman" panose="02020603050405020304" pitchFamily="18" charset="0"/>
              </a:rPr>
              <a:t> to represent the logic and flow of the algorithm.</a:t>
            </a:r>
            <a:endParaRPr lang="en-US" sz="40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197398580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57B31E0D-D2E5-CBD8-8BBA-6FEEA7C9E777}"/>
              </a:ext>
            </a:extLst>
          </p:cNvPr>
          <p:cNvPicPr>
            <a:picLocks noGrp="1" noChangeAspect="1"/>
          </p:cNvPicPr>
          <p:nvPr>
            <p:ph idx="1"/>
          </p:nvPr>
        </p:nvPicPr>
        <p:blipFill>
          <a:blip r:embed="rId2"/>
          <a:stretch>
            <a:fillRect/>
          </a:stretch>
        </p:blipFill>
        <p:spPr>
          <a:xfrm>
            <a:off x="277813" y="823241"/>
            <a:ext cx="11582400" cy="5197230"/>
          </a:xfrm>
          <a:prstGeom prst="rect">
            <a:avLst/>
          </a:prstGeom>
        </p:spPr>
      </p:pic>
    </p:spTree>
    <p:extLst>
      <p:ext uri="{BB962C8B-B14F-4D97-AF65-F5344CB8AC3E}">
        <p14:creationId xmlns:p14="http://schemas.microsoft.com/office/powerpoint/2010/main" val="17459252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B4B59165-4B06-3584-29D9-F6210D068F52}"/>
              </a:ext>
            </a:extLst>
          </p:cNvPr>
          <p:cNvPicPr>
            <a:picLocks noGrp="1" noChangeAspect="1"/>
          </p:cNvPicPr>
          <p:nvPr>
            <p:ph idx="1"/>
          </p:nvPr>
        </p:nvPicPr>
        <p:blipFill>
          <a:blip r:embed="rId2"/>
          <a:stretch>
            <a:fillRect/>
          </a:stretch>
        </p:blipFill>
        <p:spPr>
          <a:xfrm>
            <a:off x="314325" y="843343"/>
            <a:ext cx="11609388" cy="5306251"/>
          </a:xfrm>
          <a:prstGeom prst="rect">
            <a:avLst/>
          </a:prstGeom>
        </p:spPr>
      </p:pic>
    </p:spTree>
    <p:extLst>
      <p:ext uri="{BB962C8B-B14F-4D97-AF65-F5344CB8AC3E}">
        <p14:creationId xmlns:p14="http://schemas.microsoft.com/office/powerpoint/2010/main" val="164071121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1D6845A0-8AE5-4178-43D7-6EFDA5E69D80}"/>
              </a:ext>
            </a:extLst>
          </p:cNvPr>
          <p:cNvPicPr>
            <a:picLocks noGrp="1" noChangeAspect="1"/>
          </p:cNvPicPr>
          <p:nvPr>
            <p:ph idx="1"/>
          </p:nvPr>
        </p:nvPicPr>
        <p:blipFill>
          <a:blip r:embed="rId2"/>
          <a:stretch>
            <a:fillRect/>
          </a:stretch>
        </p:blipFill>
        <p:spPr>
          <a:xfrm>
            <a:off x="539750" y="592137"/>
            <a:ext cx="10991850" cy="5753100"/>
          </a:xfrm>
          <a:prstGeom prst="rect">
            <a:avLst/>
          </a:prstGeom>
        </p:spPr>
      </p:pic>
    </p:spTree>
    <p:extLst>
      <p:ext uri="{BB962C8B-B14F-4D97-AF65-F5344CB8AC3E}">
        <p14:creationId xmlns:p14="http://schemas.microsoft.com/office/powerpoint/2010/main" val="7416023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B3A88A-1061-A6A0-A0BE-4EC941AEE051}"/>
              </a:ext>
            </a:extLst>
          </p:cNvPr>
          <p:cNvSpPr>
            <a:spLocks noGrp="1"/>
          </p:cNvSpPr>
          <p:nvPr>
            <p:ph type="title"/>
          </p:nvPr>
        </p:nvSpPr>
        <p:spPr/>
        <p:txBody>
          <a:bodyPr/>
          <a:lstStyle/>
          <a:p>
            <a:r>
              <a:rPr lang="en-US" dirty="0"/>
              <a:t>ACTIVITY1.</a:t>
            </a:r>
          </a:p>
        </p:txBody>
      </p:sp>
      <p:sp>
        <p:nvSpPr>
          <p:cNvPr id="3" name="Content Placeholder 2">
            <a:extLst>
              <a:ext uri="{FF2B5EF4-FFF2-40B4-BE49-F238E27FC236}">
                <a16:creationId xmlns:a16="http://schemas.microsoft.com/office/drawing/2014/main" id="{B9482CCB-662B-FA68-C826-596AEC2D3F8E}"/>
              </a:ext>
            </a:extLst>
          </p:cNvPr>
          <p:cNvSpPr>
            <a:spLocks noGrp="1"/>
          </p:cNvSpPr>
          <p:nvPr>
            <p:ph idx="1"/>
          </p:nvPr>
        </p:nvSpPr>
        <p:spPr/>
        <p:txBody>
          <a:bodyPr/>
          <a:lstStyle/>
          <a:p>
            <a:r>
              <a:rPr lang="en-US" dirty="0"/>
              <a:t>Connect an LED to a 470Q resistor. Note: that the longer leg of the LED is the positive (connected to one end of resistor and the shorter one is the negative (connected to the ground). The other end of the resistor should then be connected to the specified pin which is 13.</a:t>
            </a:r>
          </a:p>
        </p:txBody>
      </p:sp>
      <p:pic>
        <p:nvPicPr>
          <p:cNvPr id="5" name="Picture 4">
            <a:extLst>
              <a:ext uri="{FF2B5EF4-FFF2-40B4-BE49-F238E27FC236}">
                <a16:creationId xmlns:a16="http://schemas.microsoft.com/office/drawing/2014/main" id="{4CF016BB-0582-2A79-CFAE-4D5C2F78D3F1}"/>
              </a:ext>
            </a:extLst>
          </p:cNvPr>
          <p:cNvPicPr>
            <a:picLocks noChangeAspect="1"/>
          </p:cNvPicPr>
          <p:nvPr/>
        </p:nvPicPr>
        <p:blipFill>
          <a:blip r:embed="rId2"/>
          <a:stretch>
            <a:fillRect/>
          </a:stretch>
        </p:blipFill>
        <p:spPr>
          <a:xfrm>
            <a:off x="3223491" y="4001294"/>
            <a:ext cx="6142182" cy="2175669"/>
          </a:xfrm>
          <a:prstGeom prst="rect">
            <a:avLst/>
          </a:prstGeom>
        </p:spPr>
      </p:pic>
    </p:spTree>
    <p:extLst>
      <p:ext uri="{BB962C8B-B14F-4D97-AF65-F5344CB8AC3E}">
        <p14:creationId xmlns:p14="http://schemas.microsoft.com/office/powerpoint/2010/main" val="24861736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6309521-F22B-02C6-D3FB-5507E586DB38}"/>
              </a:ext>
            </a:extLst>
          </p:cNvPr>
          <p:cNvSpPr>
            <a:spLocks noGrp="1"/>
          </p:cNvSpPr>
          <p:nvPr>
            <p:ph idx="1"/>
          </p:nvPr>
        </p:nvSpPr>
        <p:spPr>
          <a:xfrm>
            <a:off x="838200" y="535709"/>
            <a:ext cx="10515600" cy="5641254"/>
          </a:xfrm>
        </p:spPr>
        <p:txBody>
          <a:bodyPr/>
          <a:lstStyle/>
          <a:p>
            <a:r>
              <a:rPr lang="en-US" dirty="0"/>
              <a:t>2. Check if the board selected in the IDE is the one you are using, the Arduino Uno board.</a:t>
            </a:r>
          </a:p>
        </p:txBody>
      </p:sp>
      <p:pic>
        <p:nvPicPr>
          <p:cNvPr id="5" name="Picture 4">
            <a:extLst>
              <a:ext uri="{FF2B5EF4-FFF2-40B4-BE49-F238E27FC236}">
                <a16:creationId xmlns:a16="http://schemas.microsoft.com/office/drawing/2014/main" id="{F4A16FFC-F0D6-1053-7B8C-306EA281979A}"/>
              </a:ext>
            </a:extLst>
          </p:cNvPr>
          <p:cNvPicPr>
            <a:picLocks noChangeAspect="1"/>
          </p:cNvPicPr>
          <p:nvPr/>
        </p:nvPicPr>
        <p:blipFill>
          <a:blip r:embed="rId2"/>
          <a:stretch>
            <a:fillRect/>
          </a:stretch>
        </p:blipFill>
        <p:spPr>
          <a:xfrm>
            <a:off x="1597890" y="1502207"/>
            <a:ext cx="7241309" cy="5158427"/>
          </a:xfrm>
          <a:prstGeom prst="rect">
            <a:avLst/>
          </a:prstGeom>
        </p:spPr>
      </p:pic>
    </p:spTree>
    <p:extLst>
      <p:ext uri="{BB962C8B-B14F-4D97-AF65-F5344CB8AC3E}">
        <p14:creationId xmlns:p14="http://schemas.microsoft.com/office/powerpoint/2010/main" val="416112284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93D8FE6-88DF-A5AA-DF8E-F242811C4B76}"/>
              </a:ext>
            </a:extLst>
          </p:cNvPr>
          <p:cNvSpPr>
            <a:spLocks noGrp="1"/>
          </p:cNvSpPr>
          <p:nvPr>
            <p:ph idx="1"/>
          </p:nvPr>
        </p:nvSpPr>
        <p:spPr>
          <a:xfrm>
            <a:off x="332509" y="277091"/>
            <a:ext cx="11499273" cy="5899872"/>
          </a:xfrm>
        </p:spPr>
        <p:txBody>
          <a:bodyPr/>
          <a:lstStyle/>
          <a:p>
            <a:pPr algn="just"/>
            <a:r>
              <a:rPr lang="en-US" dirty="0">
                <a:latin typeface="Times New Roman" panose="02020603050405020304" pitchFamily="18" charset="0"/>
                <a:cs typeface="Times New Roman" panose="02020603050405020304" pitchFamily="18" charset="0"/>
              </a:rPr>
              <a:t>Next, make sure that the Arduino board’s COM port is properly identified by the IDE. To do this, connect the board to the computer then from the IDE front panel go to </a:t>
            </a:r>
            <a:r>
              <a:rPr lang="en-US" b="1" dirty="0">
                <a:latin typeface="Times New Roman" panose="02020603050405020304" pitchFamily="18" charset="0"/>
                <a:cs typeface="Times New Roman" panose="02020603050405020304" pitchFamily="18" charset="0"/>
              </a:rPr>
              <a:t>Tools &gt; Serial Port </a:t>
            </a:r>
            <a:r>
              <a:rPr lang="en-US" dirty="0">
                <a:latin typeface="Times New Roman" panose="02020603050405020304" pitchFamily="18" charset="0"/>
                <a:cs typeface="Times New Roman" panose="02020603050405020304" pitchFamily="18" charset="0"/>
              </a:rPr>
              <a:t>.A list of COM’s should be there, choose the COM number associated with the microcontroller board. Note: the microcontroller board’s COM no. is found near the name of the device’s driver in Device Manager.</a:t>
            </a:r>
          </a:p>
          <a:p>
            <a:endParaRPr lang="en-US" dirty="0"/>
          </a:p>
        </p:txBody>
      </p:sp>
      <p:pic>
        <p:nvPicPr>
          <p:cNvPr id="5" name="Picture 4">
            <a:extLst>
              <a:ext uri="{FF2B5EF4-FFF2-40B4-BE49-F238E27FC236}">
                <a16:creationId xmlns:a16="http://schemas.microsoft.com/office/drawing/2014/main" id="{D4D0A901-42FB-94AB-6013-7CB52A11C9A1}"/>
              </a:ext>
            </a:extLst>
          </p:cNvPr>
          <p:cNvPicPr>
            <a:picLocks noChangeAspect="1"/>
          </p:cNvPicPr>
          <p:nvPr/>
        </p:nvPicPr>
        <p:blipFill>
          <a:blip r:embed="rId2"/>
          <a:stretch>
            <a:fillRect/>
          </a:stretch>
        </p:blipFill>
        <p:spPr>
          <a:xfrm>
            <a:off x="1084695" y="2686194"/>
            <a:ext cx="6438900" cy="3609975"/>
          </a:xfrm>
          <a:prstGeom prst="rect">
            <a:avLst/>
          </a:prstGeom>
        </p:spPr>
      </p:pic>
    </p:spTree>
    <p:extLst>
      <p:ext uri="{BB962C8B-B14F-4D97-AF65-F5344CB8AC3E}">
        <p14:creationId xmlns:p14="http://schemas.microsoft.com/office/powerpoint/2010/main" val="251298036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4100639-8FA3-B711-6079-1E890E5A1D53}"/>
              </a:ext>
            </a:extLst>
          </p:cNvPr>
          <p:cNvSpPr>
            <a:spLocks noGrp="1"/>
          </p:cNvSpPr>
          <p:nvPr>
            <p:ph idx="1"/>
          </p:nvPr>
        </p:nvSpPr>
        <p:spPr>
          <a:xfrm>
            <a:off x="838200" y="332509"/>
            <a:ext cx="10515600" cy="5844454"/>
          </a:xfrm>
        </p:spPr>
        <p:txBody>
          <a:bodyPr/>
          <a:lstStyle/>
          <a:p>
            <a:r>
              <a:rPr lang="en-US" dirty="0">
                <a:latin typeface="Times New Roman" panose="02020603050405020304" pitchFamily="18" charset="0"/>
                <a:cs typeface="Times New Roman" panose="02020603050405020304" pitchFamily="18" charset="0"/>
              </a:rPr>
              <a:t>Finally, upload the sketch made earlier into the board by clicking the icon in the IDE. The status of the upload can be found near the bottom of the program.</a:t>
            </a:r>
          </a:p>
          <a:p>
            <a:endParaRPr lang="en-US"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1538CE9F-285D-2A54-3E4D-1980B9F9F5B0}"/>
              </a:ext>
            </a:extLst>
          </p:cNvPr>
          <p:cNvPicPr>
            <a:picLocks noChangeAspect="1"/>
          </p:cNvPicPr>
          <p:nvPr/>
        </p:nvPicPr>
        <p:blipFill>
          <a:blip r:embed="rId2"/>
          <a:stretch>
            <a:fillRect/>
          </a:stretch>
        </p:blipFill>
        <p:spPr>
          <a:xfrm>
            <a:off x="838200" y="2043400"/>
            <a:ext cx="6229350" cy="1533525"/>
          </a:xfrm>
          <a:prstGeom prst="rect">
            <a:avLst/>
          </a:prstGeom>
        </p:spPr>
      </p:pic>
    </p:spTree>
    <p:extLst>
      <p:ext uri="{BB962C8B-B14F-4D97-AF65-F5344CB8AC3E}">
        <p14:creationId xmlns:p14="http://schemas.microsoft.com/office/powerpoint/2010/main" val="77786629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E1D329F-76D0-6C57-7443-5A9BD8B55A68}"/>
              </a:ext>
            </a:extLst>
          </p:cNvPr>
          <p:cNvSpPr>
            <a:spLocks noGrp="1"/>
          </p:cNvSpPr>
          <p:nvPr>
            <p:ph idx="1"/>
          </p:nvPr>
        </p:nvSpPr>
        <p:spPr>
          <a:xfrm>
            <a:off x="332509" y="323273"/>
            <a:ext cx="11730182" cy="5853690"/>
          </a:xfrm>
        </p:spPr>
        <p:txBody>
          <a:bodyPr/>
          <a:lstStyle/>
          <a:p>
            <a:r>
              <a:rPr lang="en-US" dirty="0">
                <a:latin typeface="Times New Roman" panose="02020603050405020304" pitchFamily="18" charset="0"/>
                <a:cs typeface="Times New Roman" panose="02020603050405020304" pitchFamily="18" charset="0"/>
              </a:rPr>
              <a:t>If the Arduino Uno is connected to the PC or power source the LED should light up for 1 second and turn off for 1 second repeatedly.</a:t>
            </a:r>
          </a:p>
          <a:p>
            <a:pPr marL="0" indent="0">
              <a:buNone/>
            </a:pPr>
            <a:endParaRPr lang="en-US" dirty="0"/>
          </a:p>
        </p:txBody>
      </p:sp>
      <p:pic>
        <p:nvPicPr>
          <p:cNvPr id="5" name="Picture 4">
            <a:extLst>
              <a:ext uri="{FF2B5EF4-FFF2-40B4-BE49-F238E27FC236}">
                <a16:creationId xmlns:a16="http://schemas.microsoft.com/office/drawing/2014/main" id="{99F2E04B-9148-3C83-8F2F-7EA65EAFBEC6}"/>
              </a:ext>
            </a:extLst>
          </p:cNvPr>
          <p:cNvPicPr>
            <a:picLocks noChangeAspect="1"/>
          </p:cNvPicPr>
          <p:nvPr/>
        </p:nvPicPr>
        <p:blipFill>
          <a:blip r:embed="rId2"/>
          <a:stretch>
            <a:fillRect/>
          </a:stretch>
        </p:blipFill>
        <p:spPr>
          <a:xfrm>
            <a:off x="1313439" y="2033587"/>
            <a:ext cx="6666779" cy="3221904"/>
          </a:xfrm>
          <a:prstGeom prst="rect">
            <a:avLst/>
          </a:prstGeom>
        </p:spPr>
      </p:pic>
    </p:spTree>
    <p:extLst>
      <p:ext uri="{BB962C8B-B14F-4D97-AF65-F5344CB8AC3E}">
        <p14:creationId xmlns:p14="http://schemas.microsoft.com/office/powerpoint/2010/main" val="312483854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3B111EC9-5125-9E3A-9EF0-FC829059C23E}"/>
              </a:ext>
            </a:extLst>
          </p:cNvPr>
          <p:cNvPicPr>
            <a:picLocks noGrp="1" noChangeAspect="1"/>
          </p:cNvPicPr>
          <p:nvPr>
            <p:ph idx="1"/>
          </p:nvPr>
        </p:nvPicPr>
        <p:blipFill>
          <a:blip r:embed="rId2"/>
          <a:stretch>
            <a:fillRect/>
          </a:stretch>
        </p:blipFill>
        <p:spPr>
          <a:xfrm>
            <a:off x="469569" y="415925"/>
            <a:ext cx="11179837" cy="6354763"/>
          </a:xfrm>
          <a:prstGeom prst="rect">
            <a:avLst/>
          </a:prstGeom>
        </p:spPr>
      </p:pic>
    </p:spTree>
    <p:extLst>
      <p:ext uri="{BB962C8B-B14F-4D97-AF65-F5344CB8AC3E}">
        <p14:creationId xmlns:p14="http://schemas.microsoft.com/office/powerpoint/2010/main" val="180597519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152C5BA2-63A5-4A54-8851-48DC869690E6}"/>
              </a:ext>
            </a:extLst>
          </p:cNvPr>
          <p:cNvPicPr>
            <a:picLocks noGrp="1" noChangeAspect="1"/>
          </p:cNvPicPr>
          <p:nvPr>
            <p:ph idx="1"/>
          </p:nvPr>
        </p:nvPicPr>
        <p:blipFill>
          <a:blip r:embed="rId2"/>
          <a:stretch>
            <a:fillRect/>
          </a:stretch>
        </p:blipFill>
        <p:spPr>
          <a:xfrm>
            <a:off x="240145" y="397165"/>
            <a:ext cx="11569442" cy="6170324"/>
          </a:xfrm>
          <a:prstGeom prst="rect">
            <a:avLst/>
          </a:prstGeom>
        </p:spPr>
      </p:pic>
    </p:spTree>
    <p:extLst>
      <p:ext uri="{BB962C8B-B14F-4D97-AF65-F5344CB8AC3E}">
        <p14:creationId xmlns:p14="http://schemas.microsoft.com/office/powerpoint/2010/main" val="10436299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5E36BD-8BA4-08B6-3764-85BDEDC2509B}"/>
              </a:ext>
            </a:extLst>
          </p:cNvPr>
          <p:cNvSpPr>
            <a:spLocks noGrp="1"/>
          </p:cNvSpPr>
          <p:nvPr>
            <p:ph type="title"/>
          </p:nvPr>
        </p:nvSpPr>
        <p:spPr>
          <a:xfrm>
            <a:off x="838200" y="294968"/>
            <a:ext cx="10515600" cy="747252"/>
          </a:xfrm>
        </p:spPr>
        <p:txBody>
          <a:bodyPr>
            <a:normAutofit/>
          </a:bodyPr>
          <a:lstStyle/>
          <a:p>
            <a:pPr algn="ctr"/>
            <a:r>
              <a:rPr lang="en-US" b="1" dirty="0">
                <a:latin typeface="Times New Roman" panose="02020603050405020304" pitchFamily="18" charset="0"/>
                <a:cs typeface="Times New Roman" panose="02020603050405020304" pitchFamily="18" charset="0"/>
              </a:rPr>
              <a:t>Pseudocode</a:t>
            </a:r>
          </a:p>
        </p:txBody>
      </p:sp>
      <p:sp>
        <p:nvSpPr>
          <p:cNvPr id="3" name="Content Placeholder 2">
            <a:extLst>
              <a:ext uri="{FF2B5EF4-FFF2-40B4-BE49-F238E27FC236}">
                <a16:creationId xmlns:a16="http://schemas.microsoft.com/office/drawing/2014/main" id="{2E89813F-B3AF-6994-13BB-5A58939163A1}"/>
              </a:ext>
            </a:extLst>
          </p:cNvPr>
          <p:cNvSpPr>
            <a:spLocks noGrp="1"/>
          </p:cNvSpPr>
          <p:nvPr>
            <p:ph idx="1"/>
          </p:nvPr>
        </p:nvSpPr>
        <p:spPr>
          <a:xfrm>
            <a:off x="838200" y="1209368"/>
            <a:ext cx="10515600" cy="5270089"/>
          </a:xfrm>
        </p:spPr>
        <p:txBody>
          <a:bodyPr>
            <a:noAutofit/>
          </a:bodyPr>
          <a:lstStyle/>
          <a:p>
            <a:r>
              <a:rPr lang="en-ZA" sz="4000" b="1" dirty="0">
                <a:effectLst/>
                <a:latin typeface="Times New Roman" panose="02020603050405020304" pitchFamily="18" charset="0"/>
                <a:ea typeface="Arial" panose="020B0604020202020204" pitchFamily="34" charset="0"/>
              </a:rPr>
              <a:t>Pseudocode </a:t>
            </a:r>
            <a:r>
              <a:rPr lang="en-ZA" sz="4000" dirty="0">
                <a:effectLst/>
                <a:latin typeface="Times New Roman" panose="02020603050405020304" pitchFamily="18" charset="0"/>
                <a:ea typeface="Arial" panose="020B0604020202020204" pitchFamily="34" charset="0"/>
              </a:rPr>
              <a:t>is a high level description of a computer program or algorithm that uses natural language mixed with some programming language like syntax.</a:t>
            </a:r>
          </a:p>
          <a:p>
            <a:r>
              <a:rPr lang="en-ZA" sz="4000" b="1" dirty="0">
                <a:effectLst/>
                <a:latin typeface="Times New Roman" panose="02020603050405020304" pitchFamily="18" charset="0"/>
                <a:ea typeface="Arial" panose="020B0604020202020204" pitchFamily="34" charset="0"/>
              </a:rPr>
              <a:t>Pseudocode </a:t>
            </a:r>
            <a:r>
              <a:rPr lang="en-US" sz="4000" dirty="0">
                <a:effectLst/>
                <a:latin typeface="Times New Roman" panose="02020603050405020304" pitchFamily="18" charset="0"/>
                <a:ea typeface="Arial" panose="020B0604020202020204" pitchFamily="34" charset="0"/>
              </a:rPr>
              <a:t>is a high level description of the algorithm that uses human-readable syntax to represent the logic without adhering to a specific programming language</a:t>
            </a:r>
            <a:endParaRPr lang="en-US" sz="4000" dirty="0"/>
          </a:p>
        </p:txBody>
      </p:sp>
    </p:spTree>
    <p:extLst>
      <p:ext uri="{BB962C8B-B14F-4D97-AF65-F5344CB8AC3E}">
        <p14:creationId xmlns:p14="http://schemas.microsoft.com/office/powerpoint/2010/main" val="320435843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76FAFAE0-D165-116D-D2D9-5F5AAB573437}"/>
              </a:ext>
            </a:extLst>
          </p:cNvPr>
          <p:cNvPicPr>
            <a:picLocks noGrp="1" noChangeAspect="1"/>
          </p:cNvPicPr>
          <p:nvPr>
            <p:ph idx="1"/>
          </p:nvPr>
        </p:nvPicPr>
        <p:blipFill>
          <a:blip r:embed="rId2"/>
          <a:stretch>
            <a:fillRect/>
          </a:stretch>
        </p:blipFill>
        <p:spPr>
          <a:xfrm>
            <a:off x="1215934" y="323850"/>
            <a:ext cx="9649007" cy="6197600"/>
          </a:xfrm>
          <a:prstGeom prst="rect">
            <a:avLst/>
          </a:prstGeom>
        </p:spPr>
      </p:pic>
    </p:spTree>
    <p:extLst>
      <p:ext uri="{BB962C8B-B14F-4D97-AF65-F5344CB8AC3E}">
        <p14:creationId xmlns:p14="http://schemas.microsoft.com/office/powerpoint/2010/main" val="13176852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5B8499-69B0-1E83-393A-925C66C004DB}"/>
              </a:ext>
            </a:extLst>
          </p:cNvPr>
          <p:cNvSpPr>
            <a:spLocks noGrp="1"/>
          </p:cNvSpPr>
          <p:nvPr>
            <p:ph type="title"/>
          </p:nvPr>
        </p:nvSpPr>
        <p:spPr>
          <a:xfrm>
            <a:off x="838200" y="147783"/>
            <a:ext cx="10515600" cy="720435"/>
          </a:xfrm>
        </p:spPr>
        <p:txBody>
          <a:bodyPr/>
          <a:lstStyle/>
          <a:p>
            <a:r>
              <a:rPr lang="en-US" dirty="0"/>
              <a:t>ACTIVITY2</a:t>
            </a:r>
          </a:p>
        </p:txBody>
      </p:sp>
      <p:sp>
        <p:nvSpPr>
          <p:cNvPr id="3" name="Content Placeholder 2">
            <a:extLst>
              <a:ext uri="{FF2B5EF4-FFF2-40B4-BE49-F238E27FC236}">
                <a16:creationId xmlns:a16="http://schemas.microsoft.com/office/drawing/2014/main" id="{246AD4F8-E69F-24BF-B288-9BD15A92782C}"/>
              </a:ext>
            </a:extLst>
          </p:cNvPr>
          <p:cNvSpPr>
            <a:spLocks noGrp="1"/>
          </p:cNvSpPr>
          <p:nvPr>
            <p:ph idx="1"/>
          </p:nvPr>
        </p:nvSpPr>
        <p:spPr>
          <a:xfrm>
            <a:off x="572655" y="1052945"/>
            <a:ext cx="10781145" cy="5124018"/>
          </a:xfrm>
        </p:spPr>
        <p:txBody>
          <a:bodyPr>
            <a:normAutofit/>
          </a:bodyPr>
          <a:lstStyle/>
          <a:p>
            <a:pPr marL="0" indent="0">
              <a:buNone/>
            </a:pPr>
            <a:r>
              <a:rPr lang="en-US" sz="3200" dirty="0">
                <a:latin typeface="Times New Roman" panose="02020603050405020304" pitchFamily="18" charset="0"/>
                <a:cs typeface="Times New Roman" panose="02020603050405020304" pitchFamily="18" charset="0"/>
              </a:rPr>
              <a:t>Try for Traffic Light</a:t>
            </a:r>
          </a:p>
          <a:p>
            <a:pPr marL="0" indent="0">
              <a:buNone/>
            </a:pPr>
            <a:endParaRPr lang="en-US" sz="32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05A4A8AD-E7C9-CF9F-BE32-11F8B7580BFC}"/>
              </a:ext>
            </a:extLst>
          </p:cNvPr>
          <p:cNvPicPr>
            <a:picLocks noChangeAspect="1"/>
          </p:cNvPicPr>
          <p:nvPr/>
        </p:nvPicPr>
        <p:blipFill>
          <a:blip r:embed="rId2"/>
          <a:stretch>
            <a:fillRect/>
          </a:stretch>
        </p:blipFill>
        <p:spPr>
          <a:xfrm>
            <a:off x="332941" y="1580140"/>
            <a:ext cx="7591425" cy="4781550"/>
          </a:xfrm>
          <a:prstGeom prst="rect">
            <a:avLst/>
          </a:prstGeom>
        </p:spPr>
      </p:pic>
    </p:spTree>
    <p:extLst>
      <p:ext uri="{BB962C8B-B14F-4D97-AF65-F5344CB8AC3E}">
        <p14:creationId xmlns:p14="http://schemas.microsoft.com/office/powerpoint/2010/main" val="236975043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D3E90F8-EA85-83B0-F566-ABBE6569E080}"/>
              </a:ext>
            </a:extLst>
          </p:cNvPr>
          <p:cNvSpPr>
            <a:spLocks noGrp="1"/>
          </p:cNvSpPr>
          <p:nvPr>
            <p:ph idx="1"/>
          </p:nvPr>
        </p:nvSpPr>
        <p:spPr>
          <a:xfrm>
            <a:off x="240145" y="369455"/>
            <a:ext cx="11767128" cy="6299200"/>
          </a:xfrm>
        </p:spPr>
        <p:txBody>
          <a:bodyPr>
            <a:normAutofit/>
          </a:bodyPr>
          <a:lstStyle/>
          <a:p>
            <a:pPr marL="0" indent="0">
              <a:buNone/>
            </a:pPr>
            <a:r>
              <a:rPr lang="en-US" sz="3600" b="1" dirty="0">
                <a:latin typeface="Times New Roman" panose="02020603050405020304" pitchFamily="18" charset="0"/>
                <a:cs typeface="Times New Roman" panose="02020603050405020304" pitchFamily="18" charset="0"/>
              </a:rPr>
              <a:t>Program code:</a:t>
            </a:r>
            <a:endParaRPr lang="en-US" sz="3600" dirty="0">
              <a:latin typeface="Times New Roman" panose="02020603050405020304" pitchFamily="18" charset="0"/>
              <a:cs typeface="Times New Roman" panose="02020603050405020304" pitchFamily="18" charset="0"/>
            </a:endParaRPr>
          </a:p>
          <a:p>
            <a:r>
              <a:rPr lang="en-US" sz="3600" dirty="0">
                <a:latin typeface="Times New Roman" panose="02020603050405020304" pitchFamily="18" charset="0"/>
                <a:cs typeface="Times New Roman" panose="02020603050405020304" pitchFamily="18" charset="0"/>
              </a:rPr>
              <a:t>int redpin1=1;</a:t>
            </a:r>
          </a:p>
          <a:p>
            <a:r>
              <a:rPr lang="en-US" sz="3600" dirty="0">
                <a:latin typeface="Times New Roman" panose="02020603050405020304" pitchFamily="18" charset="0"/>
                <a:cs typeface="Times New Roman" panose="02020603050405020304" pitchFamily="18" charset="0"/>
              </a:rPr>
              <a:t>int greenpin1=2;</a:t>
            </a:r>
          </a:p>
          <a:p>
            <a:r>
              <a:rPr lang="en-US" sz="3600" dirty="0">
                <a:latin typeface="Times New Roman" panose="02020603050405020304" pitchFamily="18" charset="0"/>
                <a:cs typeface="Times New Roman" panose="02020603050405020304" pitchFamily="18" charset="0"/>
              </a:rPr>
              <a:t>int yellowpin1=3;</a:t>
            </a:r>
          </a:p>
          <a:p>
            <a:r>
              <a:rPr lang="en-US" sz="3600" dirty="0">
                <a:latin typeface="Times New Roman" panose="02020603050405020304" pitchFamily="18" charset="0"/>
                <a:cs typeface="Times New Roman" panose="02020603050405020304" pitchFamily="18" charset="0"/>
              </a:rPr>
              <a:t>void setup()</a:t>
            </a:r>
          </a:p>
          <a:p>
            <a:r>
              <a:rPr lang="en-US" sz="3600" dirty="0">
                <a:latin typeface="Times New Roman" panose="02020603050405020304" pitchFamily="18" charset="0"/>
                <a:cs typeface="Times New Roman" panose="02020603050405020304" pitchFamily="18" charset="0"/>
              </a:rPr>
              <a:t>{ </a:t>
            </a:r>
          </a:p>
          <a:p>
            <a:r>
              <a:rPr lang="en-US" sz="3600" dirty="0" err="1">
                <a:latin typeface="Times New Roman" panose="02020603050405020304" pitchFamily="18" charset="0"/>
                <a:cs typeface="Times New Roman" panose="02020603050405020304" pitchFamily="18" charset="0"/>
              </a:rPr>
              <a:t>pinMode</a:t>
            </a:r>
            <a:r>
              <a:rPr lang="en-US" sz="3600" dirty="0">
                <a:latin typeface="Times New Roman" panose="02020603050405020304" pitchFamily="18" charset="0"/>
                <a:cs typeface="Times New Roman" panose="02020603050405020304" pitchFamily="18" charset="0"/>
              </a:rPr>
              <a:t>(redpin1, OUTPUT);</a:t>
            </a:r>
          </a:p>
          <a:p>
            <a:r>
              <a:rPr lang="en-US" sz="3600" dirty="0" err="1">
                <a:latin typeface="Times New Roman" panose="02020603050405020304" pitchFamily="18" charset="0"/>
                <a:cs typeface="Times New Roman" panose="02020603050405020304" pitchFamily="18" charset="0"/>
              </a:rPr>
              <a:t>pinMode</a:t>
            </a:r>
            <a:r>
              <a:rPr lang="en-US" sz="3600" dirty="0">
                <a:latin typeface="Times New Roman" panose="02020603050405020304" pitchFamily="18" charset="0"/>
                <a:cs typeface="Times New Roman" panose="02020603050405020304" pitchFamily="18" charset="0"/>
              </a:rPr>
              <a:t>(greenpin1,OUTPUT);</a:t>
            </a:r>
          </a:p>
          <a:p>
            <a:r>
              <a:rPr lang="en-US" sz="3600" dirty="0" err="1">
                <a:latin typeface="Times New Roman" panose="02020603050405020304" pitchFamily="18" charset="0"/>
                <a:cs typeface="Times New Roman" panose="02020603050405020304" pitchFamily="18" charset="0"/>
              </a:rPr>
              <a:t>pinMode</a:t>
            </a:r>
            <a:r>
              <a:rPr lang="en-US" sz="3600" dirty="0">
                <a:latin typeface="Times New Roman" panose="02020603050405020304" pitchFamily="18" charset="0"/>
                <a:cs typeface="Times New Roman" panose="02020603050405020304" pitchFamily="18" charset="0"/>
              </a:rPr>
              <a:t>(yellowpin1,OUTPUT);</a:t>
            </a:r>
          </a:p>
        </p:txBody>
      </p:sp>
    </p:spTree>
    <p:extLst>
      <p:ext uri="{BB962C8B-B14F-4D97-AF65-F5344CB8AC3E}">
        <p14:creationId xmlns:p14="http://schemas.microsoft.com/office/powerpoint/2010/main" val="230174993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8AEA64B-4049-BEF0-5767-782A833B1C8B}"/>
              </a:ext>
            </a:extLst>
          </p:cNvPr>
          <p:cNvSpPr>
            <a:spLocks noGrp="1"/>
          </p:cNvSpPr>
          <p:nvPr>
            <p:ph idx="1"/>
          </p:nvPr>
        </p:nvSpPr>
        <p:spPr>
          <a:xfrm>
            <a:off x="341745" y="221672"/>
            <a:ext cx="11517745" cy="6234545"/>
          </a:xfrm>
        </p:spPr>
        <p:txBody>
          <a:bodyPr>
            <a:noAutofit/>
          </a:bodyPr>
          <a:lstStyle/>
          <a:p>
            <a:r>
              <a:rPr lang="en-US" sz="3200" dirty="0">
                <a:latin typeface="Times New Roman" panose="02020603050405020304" pitchFamily="18" charset="0"/>
                <a:cs typeface="Times New Roman" panose="02020603050405020304" pitchFamily="18" charset="0"/>
              </a:rPr>
              <a:t>}</a:t>
            </a:r>
          </a:p>
          <a:p>
            <a:r>
              <a:rPr lang="en-US" sz="3200" dirty="0">
                <a:latin typeface="Times New Roman" panose="02020603050405020304" pitchFamily="18" charset="0"/>
                <a:cs typeface="Times New Roman" panose="02020603050405020304" pitchFamily="18" charset="0"/>
              </a:rPr>
              <a:t>void loop()</a:t>
            </a:r>
          </a:p>
          <a:p>
            <a:r>
              <a:rPr lang="en-US" sz="3200" dirty="0">
                <a:latin typeface="Times New Roman" panose="02020603050405020304" pitchFamily="18" charset="0"/>
                <a:cs typeface="Times New Roman" panose="02020603050405020304" pitchFamily="18" charset="0"/>
              </a:rPr>
              <a:t>{</a:t>
            </a:r>
          </a:p>
          <a:p>
            <a:r>
              <a:rPr lang="en-US" sz="3200" dirty="0">
                <a:latin typeface="Times New Roman" panose="02020603050405020304" pitchFamily="18" charset="0"/>
                <a:cs typeface="Times New Roman" panose="02020603050405020304" pitchFamily="18" charset="0"/>
              </a:rPr>
              <a:t>digitalWrite(redpin1, HIGH);</a:t>
            </a:r>
          </a:p>
          <a:p>
            <a:r>
              <a:rPr lang="en-US" sz="3200" dirty="0">
                <a:latin typeface="Times New Roman" panose="02020603050405020304" pitchFamily="18" charset="0"/>
                <a:cs typeface="Times New Roman" panose="02020603050405020304" pitchFamily="18" charset="0"/>
              </a:rPr>
              <a:t>delay(5000);</a:t>
            </a:r>
          </a:p>
          <a:p>
            <a:r>
              <a:rPr lang="en-US" sz="3200" dirty="0">
                <a:latin typeface="Times New Roman" panose="02020603050405020304" pitchFamily="18" charset="0"/>
                <a:cs typeface="Times New Roman" panose="02020603050405020304" pitchFamily="18" charset="0"/>
              </a:rPr>
              <a:t>for(int </a:t>
            </a:r>
            <a:r>
              <a:rPr lang="en-US" sz="3200" dirty="0" err="1">
                <a:latin typeface="Times New Roman" panose="02020603050405020304" pitchFamily="18" charset="0"/>
                <a:cs typeface="Times New Roman" panose="02020603050405020304" pitchFamily="18" charset="0"/>
              </a:rPr>
              <a:t>i</a:t>
            </a:r>
            <a:r>
              <a:rPr lang="en-US" sz="3200" dirty="0">
                <a:latin typeface="Times New Roman" panose="02020603050405020304" pitchFamily="18" charset="0"/>
                <a:cs typeface="Times New Roman" panose="02020603050405020304" pitchFamily="18" charset="0"/>
              </a:rPr>
              <a:t>=0;i&lt;30;i++){ </a:t>
            </a:r>
          </a:p>
          <a:p>
            <a:r>
              <a:rPr lang="en-US" sz="3200" dirty="0">
                <a:latin typeface="Times New Roman" panose="02020603050405020304" pitchFamily="18" charset="0"/>
                <a:cs typeface="Times New Roman" panose="02020603050405020304" pitchFamily="18" charset="0"/>
              </a:rPr>
              <a:t>digitalWrite(yellowpin1,HIGH);</a:t>
            </a:r>
          </a:p>
          <a:p>
            <a:r>
              <a:rPr lang="en-US" sz="3200" dirty="0">
                <a:latin typeface="Times New Roman" panose="02020603050405020304" pitchFamily="18" charset="0"/>
                <a:cs typeface="Times New Roman" panose="02020603050405020304" pitchFamily="18" charset="0"/>
              </a:rPr>
              <a:t>delay(50);</a:t>
            </a:r>
          </a:p>
          <a:p>
            <a:r>
              <a:rPr lang="en-US" sz="3200" dirty="0">
                <a:latin typeface="Times New Roman" panose="02020603050405020304" pitchFamily="18" charset="0"/>
                <a:cs typeface="Times New Roman" panose="02020603050405020304" pitchFamily="18" charset="0"/>
              </a:rPr>
              <a:t>digitalWrite(yellowpin1,LOW);</a:t>
            </a:r>
          </a:p>
          <a:p>
            <a:r>
              <a:rPr lang="en-US" sz="3200" dirty="0">
                <a:latin typeface="Times New Roman" panose="02020603050405020304" pitchFamily="18" charset="0"/>
                <a:cs typeface="Times New Roman" panose="02020603050405020304" pitchFamily="18" charset="0"/>
              </a:rPr>
              <a:t>delay(50);</a:t>
            </a:r>
          </a:p>
          <a:p>
            <a:r>
              <a:rPr lang="en-US" sz="3200"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382851302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D0E7B84-6FEC-18C0-FC2B-B52D912A6B38}"/>
              </a:ext>
            </a:extLst>
          </p:cNvPr>
          <p:cNvSpPr>
            <a:spLocks noGrp="1"/>
          </p:cNvSpPr>
          <p:nvPr>
            <p:ph idx="1"/>
          </p:nvPr>
        </p:nvSpPr>
        <p:spPr>
          <a:xfrm>
            <a:off x="323273" y="175490"/>
            <a:ext cx="11582400" cy="6428509"/>
          </a:xfrm>
        </p:spPr>
        <p:txBody>
          <a:bodyPr>
            <a:normAutofit lnSpcReduction="10000"/>
          </a:bodyPr>
          <a:lstStyle/>
          <a:p>
            <a:r>
              <a:rPr lang="en-US" sz="3600" dirty="0">
                <a:latin typeface="Times New Roman" panose="02020603050405020304" pitchFamily="18" charset="0"/>
                <a:cs typeface="Times New Roman" panose="02020603050405020304" pitchFamily="18" charset="0"/>
              </a:rPr>
              <a:t>digitalWrite(redpin1, LOW); </a:t>
            </a:r>
          </a:p>
          <a:p>
            <a:r>
              <a:rPr lang="en-US" sz="3600" dirty="0">
                <a:latin typeface="Times New Roman" panose="02020603050405020304" pitchFamily="18" charset="0"/>
                <a:cs typeface="Times New Roman" panose="02020603050405020304" pitchFamily="18" charset="0"/>
              </a:rPr>
              <a:t>digitalWrite(greenpin1, HIGH);</a:t>
            </a:r>
          </a:p>
          <a:p>
            <a:r>
              <a:rPr lang="en-US" sz="3600" dirty="0">
                <a:latin typeface="Times New Roman" panose="02020603050405020304" pitchFamily="18" charset="0"/>
                <a:cs typeface="Times New Roman" panose="02020603050405020304" pitchFamily="18" charset="0"/>
              </a:rPr>
              <a:t>delay(5000);</a:t>
            </a:r>
          </a:p>
          <a:p>
            <a:r>
              <a:rPr lang="en-US" sz="3600" dirty="0">
                <a:latin typeface="Times New Roman" panose="02020603050405020304" pitchFamily="18" charset="0"/>
                <a:cs typeface="Times New Roman" panose="02020603050405020304" pitchFamily="18" charset="0"/>
              </a:rPr>
              <a:t>for(int </a:t>
            </a:r>
            <a:r>
              <a:rPr lang="en-US" sz="3600" dirty="0" err="1">
                <a:latin typeface="Times New Roman" panose="02020603050405020304" pitchFamily="18" charset="0"/>
                <a:cs typeface="Times New Roman" panose="02020603050405020304" pitchFamily="18" charset="0"/>
              </a:rPr>
              <a:t>i</a:t>
            </a:r>
            <a:r>
              <a:rPr lang="en-US" sz="3600" dirty="0">
                <a:latin typeface="Times New Roman" panose="02020603050405020304" pitchFamily="18" charset="0"/>
                <a:cs typeface="Times New Roman" panose="02020603050405020304" pitchFamily="18" charset="0"/>
              </a:rPr>
              <a:t>=0;i&lt;30;i++){ </a:t>
            </a:r>
          </a:p>
          <a:p>
            <a:r>
              <a:rPr lang="en-US" sz="3600" dirty="0">
                <a:latin typeface="Times New Roman" panose="02020603050405020304" pitchFamily="18" charset="0"/>
                <a:cs typeface="Times New Roman" panose="02020603050405020304" pitchFamily="18" charset="0"/>
              </a:rPr>
              <a:t>digitalWrite(yellowpin1,HIGH);</a:t>
            </a:r>
          </a:p>
          <a:p>
            <a:r>
              <a:rPr lang="en-US" sz="3600" dirty="0">
                <a:latin typeface="Times New Roman" panose="02020603050405020304" pitchFamily="18" charset="0"/>
                <a:cs typeface="Times New Roman" panose="02020603050405020304" pitchFamily="18" charset="0"/>
              </a:rPr>
              <a:t>delay(50);</a:t>
            </a:r>
          </a:p>
          <a:p>
            <a:r>
              <a:rPr lang="en-US" sz="3600" dirty="0">
                <a:latin typeface="Times New Roman" panose="02020603050405020304" pitchFamily="18" charset="0"/>
                <a:cs typeface="Times New Roman" panose="02020603050405020304" pitchFamily="18" charset="0"/>
              </a:rPr>
              <a:t>digitalWrite(yellowpin1,LOW);</a:t>
            </a:r>
          </a:p>
          <a:p>
            <a:r>
              <a:rPr lang="en-US" sz="3600" dirty="0">
                <a:latin typeface="Times New Roman" panose="02020603050405020304" pitchFamily="18" charset="0"/>
                <a:cs typeface="Times New Roman" panose="02020603050405020304" pitchFamily="18" charset="0"/>
              </a:rPr>
              <a:t>delay(50);</a:t>
            </a:r>
          </a:p>
          <a:p>
            <a:r>
              <a:rPr lang="en-US" sz="3600" dirty="0">
                <a:latin typeface="Times New Roman" panose="02020603050405020304" pitchFamily="18" charset="0"/>
                <a:cs typeface="Times New Roman" panose="02020603050405020304" pitchFamily="18" charset="0"/>
              </a:rPr>
              <a:t>}</a:t>
            </a:r>
          </a:p>
          <a:p>
            <a:r>
              <a:rPr lang="en-US" sz="3600" dirty="0">
                <a:latin typeface="Times New Roman" panose="02020603050405020304" pitchFamily="18" charset="0"/>
                <a:cs typeface="Times New Roman" panose="02020603050405020304" pitchFamily="18" charset="0"/>
              </a:rPr>
              <a:t>digitalWrite(greenpin1, LOW);</a:t>
            </a:r>
          </a:p>
          <a:p>
            <a:r>
              <a:rPr lang="en-US" sz="3600" dirty="0">
                <a:latin typeface="Times New Roman" panose="02020603050405020304" pitchFamily="18" charset="0"/>
                <a:cs typeface="Times New Roman" panose="02020603050405020304" pitchFamily="18" charset="0"/>
              </a:rPr>
              <a:t>}</a:t>
            </a:r>
          </a:p>
          <a:p>
            <a:endParaRPr lang="en-US" dirty="0"/>
          </a:p>
        </p:txBody>
      </p:sp>
    </p:spTree>
    <p:extLst>
      <p:ext uri="{BB962C8B-B14F-4D97-AF65-F5344CB8AC3E}">
        <p14:creationId xmlns:p14="http://schemas.microsoft.com/office/powerpoint/2010/main" val="35598406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3A8035-657F-FE9B-4551-42FF6BB40837}"/>
              </a:ext>
            </a:extLst>
          </p:cNvPr>
          <p:cNvSpPr>
            <a:spLocks noGrp="1"/>
          </p:cNvSpPr>
          <p:nvPr>
            <p:ph type="title"/>
          </p:nvPr>
        </p:nvSpPr>
        <p:spPr>
          <a:xfrm>
            <a:off x="838200" y="147782"/>
            <a:ext cx="10515600" cy="674254"/>
          </a:xfrm>
        </p:spPr>
        <p:txBody>
          <a:bodyPr>
            <a:normAutofit fontScale="90000"/>
          </a:bodyPr>
          <a:lstStyle/>
          <a:p>
            <a:r>
              <a:rPr lang="en-US" sz="3600" b="1" dirty="0">
                <a:latin typeface="Times New Roman" panose="02020603050405020304" pitchFamily="18" charset="0"/>
                <a:cs typeface="Times New Roman" panose="02020603050405020304" pitchFamily="18" charset="0"/>
              </a:rPr>
              <a:t>ACTIVITY 3:Basic Digital Input: Reading Pushbutton </a:t>
            </a:r>
          </a:p>
        </p:txBody>
      </p:sp>
      <p:pic>
        <p:nvPicPr>
          <p:cNvPr id="5" name="Content Placeholder 4">
            <a:extLst>
              <a:ext uri="{FF2B5EF4-FFF2-40B4-BE49-F238E27FC236}">
                <a16:creationId xmlns:a16="http://schemas.microsoft.com/office/drawing/2014/main" id="{0C504D5A-AB80-7936-A675-B571C7CA520C}"/>
              </a:ext>
            </a:extLst>
          </p:cNvPr>
          <p:cNvPicPr>
            <a:picLocks noGrp="1" noChangeAspect="1"/>
          </p:cNvPicPr>
          <p:nvPr>
            <p:ph idx="1"/>
          </p:nvPr>
        </p:nvPicPr>
        <p:blipFill>
          <a:blip r:embed="rId2"/>
          <a:stretch>
            <a:fillRect/>
          </a:stretch>
        </p:blipFill>
        <p:spPr>
          <a:xfrm>
            <a:off x="821531" y="1786731"/>
            <a:ext cx="10725150" cy="4171950"/>
          </a:xfrm>
        </p:spPr>
      </p:pic>
    </p:spTree>
    <p:extLst>
      <p:ext uri="{BB962C8B-B14F-4D97-AF65-F5344CB8AC3E}">
        <p14:creationId xmlns:p14="http://schemas.microsoft.com/office/powerpoint/2010/main" val="29703445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AF6E536-3D5D-D67B-E4EE-9FB7FBF185BB}"/>
              </a:ext>
            </a:extLst>
          </p:cNvPr>
          <p:cNvSpPr>
            <a:spLocks noGrp="1"/>
          </p:cNvSpPr>
          <p:nvPr>
            <p:ph idx="1"/>
          </p:nvPr>
        </p:nvSpPr>
        <p:spPr>
          <a:xfrm>
            <a:off x="166255" y="212435"/>
            <a:ext cx="11850254" cy="6557819"/>
          </a:xfrm>
        </p:spPr>
        <p:txBody>
          <a:bodyPr>
            <a:normAutofit fontScale="47500" lnSpcReduction="20000"/>
          </a:bodyPr>
          <a:lstStyle/>
          <a:p>
            <a:pPr marL="0" indent="0">
              <a:buNone/>
            </a:pPr>
            <a:r>
              <a:rPr lang="en-US" sz="4400" b="1" dirty="0">
                <a:latin typeface="Times New Roman" panose="02020603050405020304" pitchFamily="18" charset="0"/>
                <a:cs typeface="Times New Roman" panose="02020603050405020304" pitchFamily="18" charset="0"/>
              </a:rPr>
              <a:t>Code</a:t>
            </a:r>
          </a:p>
          <a:p>
            <a:r>
              <a:rPr lang="en-US" sz="3800" dirty="0">
                <a:latin typeface="Times New Roman" panose="02020603050405020304" pitchFamily="18" charset="0"/>
                <a:cs typeface="Times New Roman" panose="02020603050405020304" pitchFamily="18" charset="0"/>
              </a:rPr>
              <a:t>// constants won't change. They're used here to set pin numbers:</a:t>
            </a:r>
          </a:p>
          <a:p>
            <a:r>
              <a:rPr lang="en-US" sz="3800" dirty="0">
                <a:latin typeface="Times New Roman" panose="02020603050405020304" pitchFamily="18" charset="0"/>
                <a:cs typeface="Times New Roman" panose="02020603050405020304" pitchFamily="18" charset="0"/>
              </a:rPr>
              <a:t>const </a:t>
            </a:r>
            <a:r>
              <a:rPr lang="en-US" sz="3800" dirty="0" err="1">
                <a:latin typeface="Times New Roman" panose="02020603050405020304" pitchFamily="18" charset="0"/>
                <a:cs typeface="Times New Roman" panose="02020603050405020304" pitchFamily="18" charset="0"/>
              </a:rPr>
              <a:t>i</a:t>
            </a:r>
            <a:r>
              <a:rPr lang="en-US" sz="3800" dirty="0">
                <a:latin typeface="Times New Roman" panose="02020603050405020304" pitchFamily="18" charset="0"/>
                <a:cs typeface="Times New Roman" panose="02020603050405020304" pitchFamily="18" charset="0"/>
              </a:rPr>
              <a:t>() {</a:t>
            </a:r>
          </a:p>
          <a:p>
            <a:r>
              <a:rPr lang="en-US" sz="3800" dirty="0">
                <a:latin typeface="Times New Roman" panose="02020603050405020304" pitchFamily="18" charset="0"/>
                <a:cs typeface="Times New Roman" panose="02020603050405020304" pitchFamily="18" charset="0"/>
              </a:rPr>
              <a:t> // initialize the LED pin as an output:</a:t>
            </a:r>
          </a:p>
          <a:p>
            <a:r>
              <a:rPr lang="en-US" sz="3800" dirty="0">
                <a:latin typeface="Times New Roman" panose="02020603050405020304" pitchFamily="18" charset="0"/>
                <a:cs typeface="Times New Roman" panose="02020603050405020304" pitchFamily="18" charset="0"/>
              </a:rPr>
              <a:t> </a:t>
            </a:r>
            <a:r>
              <a:rPr lang="en-US" sz="3800" dirty="0" err="1">
                <a:latin typeface="Times New Roman" panose="02020603050405020304" pitchFamily="18" charset="0"/>
                <a:cs typeface="Times New Roman" panose="02020603050405020304" pitchFamily="18" charset="0"/>
              </a:rPr>
              <a:t>pinMode</a:t>
            </a:r>
            <a:r>
              <a:rPr lang="en-US" sz="3800" dirty="0">
                <a:latin typeface="Times New Roman" panose="02020603050405020304" pitchFamily="18" charset="0"/>
                <a:cs typeface="Times New Roman" panose="02020603050405020304" pitchFamily="18" charset="0"/>
              </a:rPr>
              <a:t>(ledPin, OUTPUT);</a:t>
            </a:r>
          </a:p>
          <a:p>
            <a:r>
              <a:rPr lang="en-US" sz="3800" dirty="0">
                <a:latin typeface="Times New Roman" panose="02020603050405020304" pitchFamily="18" charset="0"/>
                <a:cs typeface="Times New Roman" panose="02020603050405020304" pitchFamily="18" charset="0"/>
              </a:rPr>
              <a:t> // initialize the pushbutton pin as an input:</a:t>
            </a:r>
          </a:p>
          <a:p>
            <a:r>
              <a:rPr lang="en-US" sz="3800" dirty="0">
                <a:latin typeface="Times New Roman" panose="02020603050405020304" pitchFamily="18" charset="0"/>
                <a:cs typeface="Times New Roman" panose="02020603050405020304" pitchFamily="18" charset="0"/>
              </a:rPr>
              <a:t> </a:t>
            </a:r>
            <a:r>
              <a:rPr lang="en-US" sz="3800" dirty="0" err="1">
                <a:latin typeface="Times New Roman" panose="02020603050405020304" pitchFamily="18" charset="0"/>
                <a:cs typeface="Times New Roman" panose="02020603050405020304" pitchFamily="18" charset="0"/>
              </a:rPr>
              <a:t>pinMode</a:t>
            </a:r>
            <a:r>
              <a:rPr lang="en-US" sz="3800" dirty="0">
                <a:latin typeface="Times New Roman" panose="02020603050405020304" pitchFamily="18" charset="0"/>
                <a:cs typeface="Times New Roman" panose="02020603050405020304" pitchFamily="18" charset="0"/>
              </a:rPr>
              <a:t>(</a:t>
            </a:r>
            <a:r>
              <a:rPr lang="en-US" sz="3800" dirty="0" err="1">
                <a:latin typeface="Times New Roman" panose="02020603050405020304" pitchFamily="18" charset="0"/>
                <a:cs typeface="Times New Roman" panose="02020603050405020304" pitchFamily="18" charset="0"/>
              </a:rPr>
              <a:t>buttonPin</a:t>
            </a:r>
            <a:r>
              <a:rPr lang="en-US" sz="3800" dirty="0">
                <a:latin typeface="Times New Roman" panose="02020603050405020304" pitchFamily="18" charset="0"/>
                <a:cs typeface="Times New Roman" panose="02020603050405020304" pitchFamily="18" charset="0"/>
              </a:rPr>
              <a:t>, INPUT);</a:t>
            </a:r>
          </a:p>
          <a:p>
            <a:r>
              <a:rPr lang="en-US" sz="3800" dirty="0">
                <a:latin typeface="Times New Roman" panose="02020603050405020304" pitchFamily="18" charset="0"/>
                <a:cs typeface="Times New Roman" panose="02020603050405020304" pitchFamily="18" charset="0"/>
              </a:rPr>
              <a:t>}</a:t>
            </a:r>
          </a:p>
          <a:p>
            <a:r>
              <a:rPr lang="en-US" sz="3800" dirty="0">
                <a:latin typeface="Times New Roman" panose="02020603050405020304" pitchFamily="18" charset="0"/>
                <a:cs typeface="Times New Roman" panose="02020603050405020304" pitchFamily="18" charset="0"/>
              </a:rPr>
              <a:t>void loop() {</a:t>
            </a:r>
          </a:p>
          <a:p>
            <a:r>
              <a:rPr lang="en-US" sz="3800" dirty="0">
                <a:latin typeface="Times New Roman" panose="02020603050405020304" pitchFamily="18" charset="0"/>
                <a:cs typeface="Times New Roman" panose="02020603050405020304" pitchFamily="18" charset="0"/>
              </a:rPr>
              <a:t> // read the state of the pushbutton value:</a:t>
            </a:r>
          </a:p>
          <a:p>
            <a:r>
              <a:rPr lang="en-US" sz="3800" dirty="0" err="1">
                <a:latin typeface="Times New Roman" panose="02020603050405020304" pitchFamily="18" charset="0"/>
                <a:cs typeface="Times New Roman" panose="02020603050405020304" pitchFamily="18" charset="0"/>
              </a:rPr>
              <a:t>buttonState</a:t>
            </a:r>
            <a:r>
              <a:rPr lang="en-US" sz="3800" dirty="0">
                <a:latin typeface="Times New Roman" panose="02020603050405020304" pitchFamily="18" charset="0"/>
                <a:cs typeface="Times New Roman" panose="02020603050405020304" pitchFamily="18" charset="0"/>
              </a:rPr>
              <a:t> = </a:t>
            </a:r>
            <a:r>
              <a:rPr lang="en-US" sz="3800" dirty="0" err="1">
                <a:latin typeface="Times New Roman" panose="02020603050405020304" pitchFamily="18" charset="0"/>
                <a:cs typeface="Times New Roman" panose="02020603050405020304" pitchFamily="18" charset="0"/>
              </a:rPr>
              <a:t>digitalRead</a:t>
            </a:r>
            <a:r>
              <a:rPr lang="en-US" sz="3800" dirty="0">
                <a:latin typeface="Times New Roman" panose="02020603050405020304" pitchFamily="18" charset="0"/>
                <a:cs typeface="Times New Roman" panose="02020603050405020304" pitchFamily="18" charset="0"/>
              </a:rPr>
              <a:t>(</a:t>
            </a:r>
            <a:r>
              <a:rPr lang="en-US" sz="3800" dirty="0" err="1">
                <a:latin typeface="Times New Roman" panose="02020603050405020304" pitchFamily="18" charset="0"/>
                <a:cs typeface="Times New Roman" panose="02020603050405020304" pitchFamily="18" charset="0"/>
              </a:rPr>
              <a:t>buttonPin</a:t>
            </a:r>
            <a:r>
              <a:rPr lang="en-US" sz="3800" dirty="0">
                <a:latin typeface="Times New Roman" panose="02020603050405020304" pitchFamily="18" charset="0"/>
                <a:cs typeface="Times New Roman" panose="02020603050405020304" pitchFamily="18" charset="0"/>
              </a:rPr>
              <a:t>);</a:t>
            </a:r>
          </a:p>
          <a:p>
            <a:r>
              <a:rPr lang="en-US" sz="3800" dirty="0">
                <a:latin typeface="Times New Roman" panose="02020603050405020304" pitchFamily="18" charset="0"/>
                <a:cs typeface="Times New Roman" panose="02020603050405020304" pitchFamily="18" charset="0"/>
              </a:rPr>
              <a:t> // check if the pushbutton is pressed. If it is, the </a:t>
            </a:r>
            <a:r>
              <a:rPr lang="en-US" sz="3800" dirty="0" err="1">
                <a:latin typeface="Times New Roman" panose="02020603050405020304" pitchFamily="18" charset="0"/>
                <a:cs typeface="Times New Roman" panose="02020603050405020304" pitchFamily="18" charset="0"/>
              </a:rPr>
              <a:t>buttonState</a:t>
            </a:r>
            <a:r>
              <a:rPr lang="en-US" sz="3800" dirty="0">
                <a:latin typeface="Times New Roman" panose="02020603050405020304" pitchFamily="18" charset="0"/>
                <a:cs typeface="Times New Roman" panose="02020603050405020304" pitchFamily="18" charset="0"/>
              </a:rPr>
              <a:t> is HIGH:</a:t>
            </a:r>
          </a:p>
          <a:p>
            <a:r>
              <a:rPr lang="en-US" sz="3800" dirty="0">
                <a:latin typeface="Times New Roman" panose="02020603050405020304" pitchFamily="18" charset="0"/>
                <a:cs typeface="Times New Roman" panose="02020603050405020304" pitchFamily="18" charset="0"/>
              </a:rPr>
              <a:t> if (</a:t>
            </a:r>
            <a:r>
              <a:rPr lang="en-US" sz="3800" dirty="0" err="1">
                <a:latin typeface="Times New Roman" panose="02020603050405020304" pitchFamily="18" charset="0"/>
                <a:cs typeface="Times New Roman" panose="02020603050405020304" pitchFamily="18" charset="0"/>
              </a:rPr>
              <a:t>buttonState</a:t>
            </a:r>
            <a:r>
              <a:rPr lang="en-US" sz="3800" dirty="0">
                <a:latin typeface="Times New Roman" panose="02020603050405020304" pitchFamily="18" charset="0"/>
                <a:cs typeface="Times New Roman" panose="02020603050405020304" pitchFamily="18" charset="0"/>
              </a:rPr>
              <a:t> == HIGH) {</a:t>
            </a:r>
          </a:p>
          <a:p>
            <a:r>
              <a:rPr lang="en-US" sz="3800" dirty="0">
                <a:latin typeface="Times New Roman" panose="02020603050405020304" pitchFamily="18" charset="0"/>
                <a:cs typeface="Times New Roman" panose="02020603050405020304" pitchFamily="18" charset="0"/>
              </a:rPr>
              <a:t> // turn LED on:</a:t>
            </a:r>
          </a:p>
          <a:p>
            <a:r>
              <a:rPr lang="en-US" sz="3800" dirty="0">
                <a:latin typeface="Times New Roman" panose="02020603050405020304" pitchFamily="18" charset="0"/>
                <a:cs typeface="Times New Roman" panose="02020603050405020304" pitchFamily="18" charset="0"/>
              </a:rPr>
              <a:t> digitalWrite(ledPin, HIGH);</a:t>
            </a:r>
          </a:p>
          <a:p>
            <a:r>
              <a:rPr lang="en-US" sz="3800" dirty="0" err="1">
                <a:latin typeface="Times New Roman" panose="02020603050405020304" pitchFamily="18" charset="0"/>
                <a:cs typeface="Times New Roman" panose="02020603050405020304" pitchFamily="18" charset="0"/>
              </a:rPr>
              <a:t>nt</a:t>
            </a:r>
            <a:r>
              <a:rPr lang="en-US" sz="3800" dirty="0">
                <a:latin typeface="Times New Roman" panose="02020603050405020304" pitchFamily="18" charset="0"/>
                <a:cs typeface="Times New Roman" panose="02020603050405020304" pitchFamily="18" charset="0"/>
              </a:rPr>
              <a:t> </a:t>
            </a:r>
            <a:r>
              <a:rPr lang="en-US" sz="3800" dirty="0" err="1">
                <a:latin typeface="Times New Roman" panose="02020603050405020304" pitchFamily="18" charset="0"/>
                <a:cs typeface="Times New Roman" panose="02020603050405020304" pitchFamily="18" charset="0"/>
              </a:rPr>
              <a:t>buttonPin</a:t>
            </a:r>
            <a:r>
              <a:rPr lang="en-US" sz="3800" dirty="0">
                <a:latin typeface="Times New Roman" panose="02020603050405020304" pitchFamily="18" charset="0"/>
                <a:cs typeface="Times New Roman" panose="02020603050405020304" pitchFamily="18" charset="0"/>
              </a:rPr>
              <a:t> = 2; // the number of the pushbutton pin</a:t>
            </a:r>
          </a:p>
          <a:p>
            <a:r>
              <a:rPr lang="en-US" sz="3800" dirty="0">
                <a:latin typeface="Times New Roman" panose="02020603050405020304" pitchFamily="18" charset="0"/>
                <a:cs typeface="Times New Roman" panose="02020603050405020304" pitchFamily="18" charset="0"/>
              </a:rPr>
              <a:t>const int ledPin = 13; // the number of the LED pin</a:t>
            </a:r>
          </a:p>
          <a:p>
            <a:r>
              <a:rPr lang="en-US" sz="3800" dirty="0">
                <a:latin typeface="Times New Roman" panose="02020603050405020304" pitchFamily="18" charset="0"/>
                <a:cs typeface="Times New Roman" panose="02020603050405020304" pitchFamily="18" charset="0"/>
              </a:rPr>
              <a:t>// variables will change:</a:t>
            </a:r>
          </a:p>
          <a:p>
            <a:r>
              <a:rPr lang="en-US" sz="3800" dirty="0">
                <a:latin typeface="Times New Roman" panose="02020603050405020304" pitchFamily="18" charset="0"/>
                <a:cs typeface="Times New Roman" panose="02020603050405020304" pitchFamily="18" charset="0"/>
              </a:rPr>
              <a:t>int </a:t>
            </a:r>
            <a:r>
              <a:rPr lang="en-US" sz="3800" dirty="0" err="1">
                <a:latin typeface="Times New Roman" panose="02020603050405020304" pitchFamily="18" charset="0"/>
                <a:cs typeface="Times New Roman" panose="02020603050405020304" pitchFamily="18" charset="0"/>
              </a:rPr>
              <a:t>buttonState</a:t>
            </a:r>
            <a:r>
              <a:rPr lang="en-US" sz="3800" dirty="0">
                <a:latin typeface="Times New Roman" panose="02020603050405020304" pitchFamily="18" charset="0"/>
                <a:cs typeface="Times New Roman" panose="02020603050405020304" pitchFamily="18" charset="0"/>
              </a:rPr>
              <a:t> = 0; // variable for reading the pushbutton status</a:t>
            </a:r>
          </a:p>
          <a:p>
            <a:r>
              <a:rPr lang="en-US" sz="3800" dirty="0">
                <a:latin typeface="Times New Roman" panose="02020603050405020304" pitchFamily="18" charset="0"/>
                <a:cs typeface="Times New Roman" panose="02020603050405020304" pitchFamily="18" charset="0"/>
              </a:rPr>
              <a:t>void setup</a:t>
            </a:r>
            <a:endParaRPr lang="en-US" sz="3800" dirty="0"/>
          </a:p>
        </p:txBody>
      </p:sp>
    </p:spTree>
    <p:extLst>
      <p:ext uri="{BB962C8B-B14F-4D97-AF65-F5344CB8AC3E}">
        <p14:creationId xmlns:p14="http://schemas.microsoft.com/office/powerpoint/2010/main" val="308604691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B6E3503-6908-9A61-CB66-13CC10A4C5B1}"/>
              </a:ext>
            </a:extLst>
          </p:cNvPr>
          <p:cNvSpPr>
            <a:spLocks noGrp="1"/>
          </p:cNvSpPr>
          <p:nvPr>
            <p:ph idx="1"/>
          </p:nvPr>
        </p:nvSpPr>
        <p:spPr>
          <a:xfrm>
            <a:off x="341745" y="267855"/>
            <a:ext cx="11517746" cy="5909108"/>
          </a:xfrm>
        </p:spPr>
        <p:txBody>
          <a:bodyPr>
            <a:normAutofit/>
          </a:bodyPr>
          <a:lstStyle/>
          <a:p>
            <a:r>
              <a:rPr lang="en-US" sz="3200" dirty="0">
                <a:latin typeface="Times New Roman" panose="02020603050405020304" pitchFamily="18" charset="0"/>
                <a:cs typeface="Times New Roman" panose="02020603050405020304" pitchFamily="18" charset="0"/>
              </a:rPr>
              <a:t>} else {</a:t>
            </a:r>
          </a:p>
          <a:p>
            <a:r>
              <a:rPr lang="en-US" sz="3200" dirty="0">
                <a:latin typeface="Times New Roman" panose="02020603050405020304" pitchFamily="18" charset="0"/>
                <a:cs typeface="Times New Roman" panose="02020603050405020304" pitchFamily="18" charset="0"/>
              </a:rPr>
              <a:t> // turn LED off:</a:t>
            </a:r>
          </a:p>
          <a:p>
            <a:r>
              <a:rPr lang="en-US" sz="3200" dirty="0">
                <a:latin typeface="Times New Roman" panose="02020603050405020304" pitchFamily="18" charset="0"/>
                <a:cs typeface="Times New Roman" panose="02020603050405020304" pitchFamily="18" charset="0"/>
              </a:rPr>
              <a:t> digitalWrite(ledPin, LOW);</a:t>
            </a:r>
          </a:p>
          <a:p>
            <a:r>
              <a:rPr lang="en-US" sz="3200" dirty="0">
                <a:latin typeface="Times New Roman" panose="02020603050405020304" pitchFamily="18" charset="0"/>
                <a:cs typeface="Times New Roman" panose="02020603050405020304" pitchFamily="18" charset="0"/>
              </a:rPr>
              <a:t> }</a:t>
            </a:r>
          </a:p>
          <a:p>
            <a:r>
              <a:rPr lang="en-US" sz="3200"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322791009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27697-2F15-7993-6924-7CDD15C1BB02}"/>
              </a:ext>
            </a:extLst>
          </p:cNvPr>
          <p:cNvSpPr>
            <a:spLocks noGrp="1"/>
          </p:cNvSpPr>
          <p:nvPr>
            <p:ph type="title"/>
          </p:nvPr>
        </p:nvSpPr>
        <p:spPr>
          <a:xfrm>
            <a:off x="838200" y="365125"/>
            <a:ext cx="10515600" cy="660111"/>
          </a:xfrm>
        </p:spPr>
        <p:txBody>
          <a:bodyPr>
            <a:normAutofit fontScale="90000"/>
          </a:bodyPr>
          <a:lstStyle/>
          <a:p>
            <a:r>
              <a:rPr lang="en-US" dirty="0"/>
              <a:t>AVTIVITY 4:Experiment for DHT11 sensor</a:t>
            </a:r>
          </a:p>
        </p:txBody>
      </p:sp>
      <p:sp>
        <p:nvSpPr>
          <p:cNvPr id="3" name="Content Placeholder 2">
            <a:extLst>
              <a:ext uri="{FF2B5EF4-FFF2-40B4-BE49-F238E27FC236}">
                <a16:creationId xmlns:a16="http://schemas.microsoft.com/office/drawing/2014/main" id="{9F1E5A8B-8976-609F-8214-B3047FDF473D}"/>
              </a:ext>
            </a:extLst>
          </p:cNvPr>
          <p:cNvSpPr>
            <a:spLocks noGrp="1"/>
          </p:cNvSpPr>
          <p:nvPr>
            <p:ph idx="1"/>
          </p:nvPr>
        </p:nvSpPr>
        <p:spPr>
          <a:xfrm>
            <a:off x="646545" y="1126836"/>
            <a:ext cx="10707255" cy="5050127"/>
          </a:xfrm>
        </p:spPr>
        <p:txBody>
          <a:bodyPr/>
          <a:lstStyle/>
          <a:p>
            <a:pPr marL="0" marR="0">
              <a:lnSpc>
                <a:spcPct val="115000"/>
              </a:lnSpc>
              <a:spcBef>
                <a:spcPts val="0"/>
              </a:spcBef>
              <a:spcAft>
                <a:spcPts val="800"/>
              </a:spcAft>
            </a:pPr>
            <a:r>
              <a:rPr lang="en-US" b="1" dirty="0">
                <a:effectLst/>
                <a:latin typeface="Times New Roman" panose="02020603050405020304" pitchFamily="18" charset="0"/>
                <a:ea typeface="Times New Roman" panose="02020603050405020304" pitchFamily="18" charset="0"/>
                <a:cs typeface="Times New Roman" panose="02020603050405020304" pitchFamily="18" charset="0"/>
              </a:rPr>
              <a:t>To complete task, you need the following components: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15000"/>
              </a:lnSpc>
              <a:spcBef>
                <a:spcPts val="0"/>
              </a:spcBef>
              <a:spcAft>
                <a:spcPts val="800"/>
              </a:spcAft>
              <a:buSzPts val="1000"/>
              <a:buFont typeface="Wingdings" panose="05000000000000000000" pitchFamily="2" charset="2"/>
              <a:buChar char=""/>
              <a:tabLst>
                <a:tab pos="457200" algn="l"/>
              </a:tabLst>
            </a:pPr>
            <a:r>
              <a:rPr lang="en-US" b="1" u="sng" dirty="0">
                <a:solidFill>
                  <a:srgbClr val="0563C1"/>
                </a:solidFill>
                <a:effectLst/>
                <a:latin typeface="Times New Roman" panose="02020603050405020304" pitchFamily="18" charset="0"/>
                <a:ea typeface="Times New Roman" panose="02020603050405020304" pitchFamily="18" charset="0"/>
                <a:cs typeface="Times New Roman" panose="02020603050405020304" pitchFamily="18" charset="0"/>
                <a:hlinkClick r:id="rId2"/>
              </a:rPr>
              <a:t>Arduino UNO</a:t>
            </a:r>
            <a:r>
              <a:rPr lang="en-US" b="1" u="sng"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u="sng"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15000"/>
              </a:lnSpc>
              <a:spcBef>
                <a:spcPts val="0"/>
              </a:spcBef>
              <a:spcAft>
                <a:spcPts val="800"/>
              </a:spcAft>
              <a:buSzPts val="1000"/>
              <a:buFont typeface="Wingdings" panose="05000000000000000000" pitchFamily="2" charset="2"/>
              <a:buChar char=""/>
              <a:tabLst>
                <a:tab pos="457200" algn="l"/>
              </a:tabLst>
            </a:pPr>
            <a:r>
              <a:rPr lang="en-US" b="1" u="sng" dirty="0">
                <a:solidFill>
                  <a:srgbClr val="0563C1"/>
                </a:solidFill>
                <a:effectLst/>
                <a:latin typeface="Times New Roman" panose="02020603050405020304" pitchFamily="18" charset="0"/>
                <a:ea typeface="Times New Roman" panose="02020603050405020304" pitchFamily="18" charset="0"/>
                <a:cs typeface="Times New Roman" panose="02020603050405020304" pitchFamily="18" charset="0"/>
                <a:hlinkClick r:id="rId3"/>
              </a:rPr>
              <a:t>DHT11 temperature and humidity sensor</a:t>
            </a:r>
            <a:endParaRPr lang="en-US" u="sng"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15000"/>
              </a:lnSpc>
              <a:spcBef>
                <a:spcPts val="0"/>
              </a:spcBef>
              <a:spcAft>
                <a:spcPts val="800"/>
              </a:spcAft>
              <a:buSzPts val="1000"/>
              <a:buFont typeface="Wingdings" panose="05000000000000000000" pitchFamily="2" charset="2"/>
              <a:buChar char=""/>
              <a:tabLst>
                <a:tab pos="457200" algn="l"/>
              </a:tabLst>
            </a:pPr>
            <a:r>
              <a:rPr lang="en-US" b="1" u="sng" dirty="0">
                <a:solidFill>
                  <a:srgbClr val="0563C1"/>
                </a:solidFill>
                <a:effectLst/>
                <a:latin typeface="Times New Roman" panose="02020603050405020304" pitchFamily="18" charset="0"/>
                <a:ea typeface="Times New Roman" panose="02020603050405020304" pitchFamily="18" charset="0"/>
                <a:cs typeface="Times New Roman" panose="02020603050405020304" pitchFamily="18" charset="0"/>
                <a:hlinkClick r:id="rId4"/>
              </a:rPr>
              <a:t>Breadboard</a:t>
            </a:r>
            <a:endParaRPr lang="en-US" u="sng"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15000"/>
              </a:lnSpc>
              <a:spcBef>
                <a:spcPts val="0"/>
              </a:spcBef>
              <a:spcAft>
                <a:spcPts val="800"/>
              </a:spcAft>
              <a:buSzPts val="1000"/>
              <a:buFont typeface="Wingdings" panose="05000000000000000000" pitchFamily="2" charset="2"/>
              <a:buChar char=""/>
              <a:tabLst>
                <a:tab pos="457200" algn="l"/>
              </a:tabLst>
            </a:pPr>
            <a:r>
              <a:rPr lang="en-US" b="1" u="sng" dirty="0">
                <a:solidFill>
                  <a:srgbClr val="0563C1"/>
                </a:solidFill>
                <a:effectLst/>
                <a:latin typeface="Times New Roman" panose="02020603050405020304" pitchFamily="18" charset="0"/>
                <a:ea typeface="Times New Roman" panose="02020603050405020304" pitchFamily="18" charset="0"/>
                <a:cs typeface="Times New Roman" panose="02020603050405020304" pitchFamily="18" charset="0"/>
                <a:hlinkClick r:id="rId5"/>
              </a:rPr>
              <a:t>4.7k Ohm Resistor</a:t>
            </a:r>
            <a:endParaRPr lang="en-US" u="sng"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15000"/>
              </a:lnSpc>
              <a:spcBef>
                <a:spcPts val="0"/>
              </a:spcBef>
              <a:spcAft>
                <a:spcPts val="800"/>
              </a:spcAft>
              <a:buSzPts val="1000"/>
              <a:buFont typeface="Wingdings" panose="05000000000000000000" pitchFamily="2" charset="2"/>
              <a:buChar char=""/>
              <a:tabLst>
                <a:tab pos="457200" algn="l"/>
              </a:tabLst>
            </a:pPr>
            <a:r>
              <a:rPr lang="en-US" b="1" u="sng" dirty="0">
                <a:solidFill>
                  <a:srgbClr val="0563C1"/>
                </a:solidFill>
                <a:effectLst/>
                <a:latin typeface="Times New Roman" panose="02020603050405020304" pitchFamily="18" charset="0"/>
                <a:ea typeface="Times New Roman" panose="02020603050405020304" pitchFamily="18" charset="0"/>
                <a:cs typeface="Times New Roman" panose="02020603050405020304" pitchFamily="18" charset="0"/>
                <a:hlinkClick r:id="rId6"/>
              </a:rPr>
              <a:t>Jumper wires</a:t>
            </a:r>
            <a:endParaRPr lang="en-US" u="sng"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175388047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A5E6798-BA7E-CDB8-7CD3-A2119DB9CFBC}"/>
              </a:ext>
            </a:extLst>
          </p:cNvPr>
          <p:cNvSpPr>
            <a:spLocks noGrp="1"/>
          </p:cNvSpPr>
          <p:nvPr>
            <p:ph idx="1"/>
          </p:nvPr>
        </p:nvSpPr>
        <p:spPr>
          <a:xfrm>
            <a:off x="83128" y="230909"/>
            <a:ext cx="11730182" cy="5946054"/>
          </a:xfrm>
        </p:spPr>
        <p:txBody>
          <a:bodyPr/>
          <a:lstStyle/>
          <a:p>
            <a:pPr marL="0" marR="0" indent="0">
              <a:lnSpc>
                <a:spcPct val="115000"/>
              </a:lnSpc>
              <a:spcBef>
                <a:spcPts val="0"/>
              </a:spcBef>
              <a:spcAft>
                <a:spcPts val="800"/>
              </a:spcAft>
              <a:buNone/>
            </a:pPr>
            <a:r>
              <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rPr>
              <a:t>Schematic</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15000"/>
              </a:lnSpc>
              <a:spcBef>
                <a:spcPts val="0"/>
              </a:spcBef>
              <a:spcAft>
                <a:spcPts val="800"/>
              </a:spcAft>
              <a:buNone/>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Follow the next schematic diagram to wire the DHT11 (or DHT22) temperature and humidity sensor to the Arduino.</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pic>
        <p:nvPicPr>
          <p:cNvPr id="4" name="Picture 3">
            <a:extLst>
              <a:ext uri="{FF2B5EF4-FFF2-40B4-BE49-F238E27FC236}">
                <a16:creationId xmlns:a16="http://schemas.microsoft.com/office/drawing/2014/main" id="{71BEC091-597C-E957-6CF9-C6CCCE962764}"/>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72993" y="2057443"/>
            <a:ext cx="6055880" cy="3475139"/>
          </a:xfrm>
          <a:prstGeom prst="rect">
            <a:avLst/>
          </a:prstGeom>
          <a:noFill/>
          <a:ln>
            <a:noFill/>
          </a:ln>
        </p:spPr>
      </p:pic>
    </p:spTree>
    <p:extLst>
      <p:ext uri="{BB962C8B-B14F-4D97-AF65-F5344CB8AC3E}">
        <p14:creationId xmlns:p14="http://schemas.microsoft.com/office/powerpoint/2010/main" val="16330885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880A7E4-1DBB-04B8-87DB-B2FB6ED0CAAB}"/>
              </a:ext>
            </a:extLst>
          </p:cNvPr>
          <p:cNvSpPr>
            <a:spLocks noGrp="1"/>
          </p:cNvSpPr>
          <p:nvPr>
            <p:ph idx="1"/>
          </p:nvPr>
        </p:nvSpPr>
        <p:spPr>
          <a:xfrm>
            <a:off x="285135" y="314632"/>
            <a:ext cx="11700388" cy="6322142"/>
          </a:xfrm>
        </p:spPr>
        <p:txBody>
          <a:bodyPr/>
          <a:lstStyle/>
          <a:p>
            <a:pPr marL="342900" marR="0" lvl="0" indent="-342900" algn="just">
              <a:lnSpc>
                <a:spcPct val="115000"/>
              </a:lnSpc>
              <a:spcBef>
                <a:spcPts val="0"/>
              </a:spcBef>
              <a:spcAft>
                <a:spcPts val="1200"/>
              </a:spcAft>
              <a:buFont typeface="+mj-lt"/>
              <a:buAutoNum type="arabicPeriod"/>
              <a:tabLst>
                <a:tab pos="457200" algn="l"/>
              </a:tabLst>
            </a:pPr>
            <a:r>
              <a:rPr lang="en-US" sz="2800" b="1" dirty="0">
                <a:effectLst/>
                <a:latin typeface="Times New Roman" panose="02020603050405020304" pitchFamily="18" charset="0"/>
                <a:ea typeface="Arial" panose="020B0604020202020204" pitchFamily="34" charset="0"/>
                <a:cs typeface="Times New Roman" panose="02020603050405020304" pitchFamily="18" charset="0"/>
              </a:rPr>
              <a:t>Nature</a:t>
            </a:r>
            <a:r>
              <a:rPr lang="en-US" sz="2800" dirty="0">
                <a:effectLst/>
                <a:latin typeface="Times New Roman" panose="02020603050405020304" pitchFamily="18" charset="0"/>
                <a:ea typeface="Arial" panose="020B0604020202020204" pitchFamily="34" charset="0"/>
                <a:cs typeface="Times New Roman" panose="02020603050405020304" pitchFamily="18" charset="0"/>
              </a:rPr>
              <a:t>: Pseudocode is a textual representation of an algorithm using a mix of natural language and simplified programming constructs.</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15000"/>
              </a:lnSpc>
              <a:spcBef>
                <a:spcPts val="0"/>
              </a:spcBef>
              <a:spcAft>
                <a:spcPts val="0"/>
              </a:spcAft>
              <a:buFont typeface="+mj-lt"/>
              <a:buAutoNum type="arabicPeriod"/>
              <a:tabLst>
                <a:tab pos="457200" algn="l"/>
              </a:tabLst>
            </a:pPr>
            <a:r>
              <a:rPr lang="en-US" sz="2800" b="1" dirty="0">
                <a:effectLst/>
                <a:latin typeface="Times New Roman" panose="02020603050405020304" pitchFamily="18" charset="0"/>
                <a:ea typeface="Arial" panose="020B0604020202020204" pitchFamily="34" charset="0"/>
                <a:cs typeface="Times New Roman" panose="02020603050405020304" pitchFamily="18" charset="0"/>
              </a:rPr>
              <a:t>Format</a:t>
            </a:r>
            <a:r>
              <a:rPr lang="en-US" sz="2800" dirty="0">
                <a:effectLst/>
                <a:latin typeface="Times New Roman" panose="02020603050405020304" pitchFamily="18" charset="0"/>
                <a:ea typeface="Arial" panose="020B0604020202020204" pitchFamily="34" charset="0"/>
                <a:cs typeface="Times New Roman" panose="02020603050405020304" pitchFamily="18" charset="0"/>
              </a:rPr>
              <a:t>: It is written in a language which </a:t>
            </a:r>
            <a:r>
              <a:rPr lang="en-US" dirty="0">
                <a:latin typeface="Times New Roman" panose="02020603050405020304" pitchFamily="18" charset="0"/>
                <a:ea typeface="Arial" panose="020B0604020202020204" pitchFamily="34" charset="0"/>
                <a:cs typeface="Times New Roman" panose="02020603050405020304" pitchFamily="18" charset="0"/>
              </a:rPr>
              <a:t>is in </a:t>
            </a:r>
            <a:r>
              <a:rPr lang="en-US" sz="2800" dirty="0">
                <a:effectLst/>
                <a:latin typeface="Times New Roman" panose="02020603050405020304" pitchFamily="18" charset="0"/>
                <a:ea typeface="Arial" panose="020B0604020202020204" pitchFamily="34" charset="0"/>
                <a:cs typeface="Times New Roman" panose="02020603050405020304" pitchFamily="18" charset="0"/>
              </a:rPr>
              <a:t>human-readable form that outlines the logic of an algorithm.</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15000"/>
              </a:lnSpc>
              <a:spcBef>
                <a:spcPts val="0"/>
              </a:spcBef>
              <a:spcAft>
                <a:spcPts val="0"/>
              </a:spcAft>
              <a:buFont typeface="+mj-lt"/>
              <a:buAutoNum type="arabicPeriod"/>
              <a:tabLst>
                <a:tab pos="457200" algn="l"/>
              </a:tabLst>
            </a:pPr>
            <a:r>
              <a:rPr lang="en-US" sz="2800" b="1" dirty="0">
                <a:effectLst/>
                <a:latin typeface="Times New Roman" panose="02020603050405020304" pitchFamily="18" charset="0"/>
                <a:ea typeface="Arial" panose="020B0604020202020204" pitchFamily="34" charset="0"/>
                <a:cs typeface="Times New Roman" panose="02020603050405020304" pitchFamily="18" charset="0"/>
              </a:rPr>
              <a:t>Detail Level</a:t>
            </a:r>
            <a:r>
              <a:rPr lang="en-US" sz="2800" dirty="0">
                <a:effectLst/>
                <a:latin typeface="Times New Roman" panose="02020603050405020304" pitchFamily="18" charset="0"/>
                <a:ea typeface="Arial" panose="020B0604020202020204" pitchFamily="34" charset="0"/>
                <a:cs typeface="Times New Roman" panose="02020603050405020304" pitchFamily="18" charset="0"/>
              </a:rPr>
              <a:t>: It can be highly detailed or less detailed depending on the level of abstraction needed, but it focuses on describing the steps in a structured manner.</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15000"/>
              </a:lnSpc>
              <a:spcBef>
                <a:spcPts val="0"/>
              </a:spcBef>
              <a:spcAft>
                <a:spcPts val="0"/>
              </a:spcAft>
              <a:buFont typeface="+mj-lt"/>
              <a:buAutoNum type="arabicPeriod"/>
              <a:tabLst>
                <a:tab pos="457200" algn="l"/>
              </a:tabLst>
            </a:pPr>
            <a:r>
              <a:rPr lang="en-US" sz="2800" b="1" dirty="0">
                <a:effectLst/>
                <a:latin typeface="Times New Roman" panose="02020603050405020304" pitchFamily="18" charset="0"/>
                <a:ea typeface="Arial" panose="020B0604020202020204" pitchFamily="34" charset="0"/>
                <a:cs typeface="Times New Roman" panose="02020603050405020304" pitchFamily="18" charset="0"/>
              </a:rPr>
              <a:t>Use</a:t>
            </a:r>
            <a:r>
              <a:rPr lang="en-US" sz="2800" dirty="0">
                <a:effectLst/>
                <a:latin typeface="Times New Roman" panose="02020603050405020304" pitchFamily="18" charset="0"/>
                <a:ea typeface="Arial" panose="020B0604020202020204" pitchFamily="34" charset="0"/>
                <a:cs typeface="Times New Roman" panose="02020603050405020304" pitchFamily="18" charset="0"/>
              </a:rPr>
              <a:t>: Pseudocode is useful for planning and documenting algorithms, helping programmers understand the logic before writing actual code.</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15000"/>
              </a:lnSpc>
              <a:spcBef>
                <a:spcPts val="0"/>
              </a:spcBef>
              <a:spcAft>
                <a:spcPts val="0"/>
              </a:spcAft>
              <a:buFont typeface="+mj-lt"/>
              <a:buAutoNum type="arabicPeriod"/>
              <a:tabLst>
                <a:tab pos="457200" algn="l"/>
              </a:tabLst>
            </a:pPr>
            <a:r>
              <a:rPr lang="en-US" sz="2800" b="1" dirty="0">
                <a:effectLst/>
                <a:latin typeface="Times New Roman" panose="02020603050405020304" pitchFamily="18" charset="0"/>
                <a:ea typeface="Arial" panose="020B0604020202020204" pitchFamily="34" charset="0"/>
                <a:cs typeface="Times New Roman" panose="02020603050405020304" pitchFamily="18" charset="0"/>
              </a:rPr>
              <a:t>Flexibility</a:t>
            </a:r>
            <a:r>
              <a:rPr lang="en-US" sz="2800" dirty="0">
                <a:effectLst/>
                <a:latin typeface="Times New Roman" panose="02020603050405020304" pitchFamily="18" charset="0"/>
                <a:ea typeface="Arial" panose="020B0604020202020204" pitchFamily="34" charset="0"/>
                <a:cs typeface="Times New Roman" panose="02020603050405020304" pitchFamily="18" charset="0"/>
              </a:rPr>
              <a:t>: It allows for flexibility in expressing logic without being constrained by specific programming language syntax</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256593607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2DBD97F-C25E-8FE2-3297-F664644C64CB}"/>
              </a:ext>
            </a:extLst>
          </p:cNvPr>
          <p:cNvSpPr>
            <a:spLocks noGrp="1"/>
          </p:cNvSpPr>
          <p:nvPr>
            <p:ph idx="1"/>
          </p:nvPr>
        </p:nvSpPr>
        <p:spPr>
          <a:xfrm>
            <a:off x="175491" y="184727"/>
            <a:ext cx="11178309" cy="5992236"/>
          </a:xfrm>
        </p:spPr>
        <p:txBody>
          <a:bodyPr>
            <a:normAutofit/>
          </a:bodyPr>
          <a:lstStyle/>
          <a:p>
            <a:pPr marL="0" marR="0">
              <a:lnSpc>
                <a:spcPct val="115000"/>
              </a:lnSpc>
              <a:spcBef>
                <a:spcPts val="0"/>
              </a:spcBef>
              <a:spcAft>
                <a:spcPts val="800"/>
              </a:spcAft>
            </a:pPr>
            <a:r>
              <a:rPr lang="en-US" sz="3200" b="1" dirty="0">
                <a:effectLst/>
                <a:latin typeface="Times New Roman" panose="02020603050405020304" pitchFamily="18" charset="0"/>
                <a:ea typeface="Times New Roman" panose="02020603050405020304" pitchFamily="18" charset="0"/>
                <a:cs typeface="Times New Roman" panose="02020603050405020304" pitchFamily="18" charset="0"/>
              </a:rPr>
              <a:t>Installing Libraries</a:t>
            </a:r>
            <a:endParaRPr lang="en-US" sz="32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15000"/>
              </a:lnSpc>
              <a:spcBef>
                <a:spcPts val="0"/>
              </a:spcBef>
              <a:spcAft>
                <a:spcPts val="800"/>
              </a:spcAft>
            </a:pPr>
            <a:r>
              <a:rPr lang="en-US" sz="3200" dirty="0">
                <a:effectLst/>
                <a:latin typeface="Times New Roman" panose="02020603050405020304" pitchFamily="18" charset="0"/>
                <a:ea typeface="Times New Roman" panose="02020603050405020304" pitchFamily="18" charset="0"/>
                <a:cs typeface="Times New Roman" panose="02020603050405020304" pitchFamily="18" charset="0"/>
              </a:rPr>
              <a:t>To read from the DHT sensor, we’ll use the </a:t>
            </a:r>
            <a:r>
              <a:rPr lang="en-US" sz="3200" u="sng" dirty="0">
                <a:solidFill>
                  <a:srgbClr val="0563C1"/>
                </a:solidFill>
                <a:effectLst/>
                <a:latin typeface="Times New Roman" panose="02020603050405020304" pitchFamily="18" charset="0"/>
                <a:ea typeface="Times New Roman" panose="02020603050405020304" pitchFamily="18" charset="0"/>
                <a:cs typeface="Times New Roman" panose="02020603050405020304" pitchFamily="18" charset="0"/>
                <a:hlinkClick r:id="rId2"/>
              </a:rPr>
              <a:t>DHT library from Adafruit</a:t>
            </a:r>
            <a:r>
              <a:rPr lang="en-US" sz="3200" dirty="0">
                <a:effectLst/>
                <a:latin typeface="Times New Roman" panose="02020603050405020304" pitchFamily="18" charset="0"/>
                <a:ea typeface="Times New Roman" panose="02020603050405020304" pitchFamily="18" charset="0"/>
                <a:cs typeface="Times New Roman" panose="02020603050405020304" pitchFamily="18" charset="0"/>
              </a:rPr>
              <a:t>. To use this library you also need to install the </a:t>
            </a:r>
            <a:r>
              <a:rPr lang="en-US" sz="3200" u="sng" dirty="0">
                <a:solidFill>
                  <a:srgbClr val="0563C1"/>
                </a:solidFill>
                <a:effectLst/>
                <a:latin typeface="Times New Roman" panose="02020603050405020304" pitchFamily="18" charset="0"/>
                <a:ea typeface="Times New Roman" panose="02020603050405020304" pitchFamily="18" charset="0"/>
                <a:cs typeface="Times New Roman" panose="02020603050405020304" pitchFamily="18" charset="0"/>
                <a:hlinkClick r:id="rId3"/>
              </a:rPr>
              <a:t>Adafruit Unified Sensor library</a:t>
            </a:r>
            <a:r>
              <a:rPr lang="en-US" sz="3200" dirty="0">
                <a:effectLst/>
                <a:latin typeface="Times New Roman" panose="02020603050405020304" pitchFamily="18" charset="0"/>
                <a:ea typeface="Times New Roman" panose="02020603050405020304" pitchFamily="18" charset="0"/>
                <a:cs typeface="Times New Roman" panose="02020603050405020304" pitchFamily="18" charset="0"/>
              </a:rPr>
              <a:t>. Follow the next steps to install those libraries.</a:t>
            </a:r>
            <a:endParaRPr lang="en-US" sz="32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15000"/>
              </a:lnSpc>
              <a:spcBef>
                <a:spcPts val="0"/>
              </a:spcBef>
              <a:spcAft>
                <a:spcPts val="800"/>
              </a:spcAft>
            </a:pPr>
            <a:r>
              <a:rPr lang="en-US" sz="3200" dirty="0">
                <a:effectLst/>
                <a:latin typeface="Times New Roman" panose="02020603050405020304" pitchFamily="18" charset="0"/>
                <a:ea typeface="Times New Roman" panose="02020603050405020304" pitchFamily="18" charset="0"/>
                <a:cs typeface="Times New Roman" panose="02020603050405020304" pitchFamily="18" charset="0"/>
              </a:rPr>
              <a:t>Open your Arduino IDE and go to </a:t>
            </a:r>
            <a:r>
              <a:rPr lang="en-US" sz="3200" b="1" dirty="0">
                <a:effectLst/>
                <a:latin typeface="Times New Roman" panose="02020603050405020304" pitchFamily="18" charset="0"/>
                <a:ea typeface="Times New Roman" panose="02020603050405020304" pitchFamily="18" charset="0"/>
                <a:cs typeface="Times New Roman" panose="02020603050405020304" pitchFamily="18" charset="0"/>
              </a:rPr>
              <a:t>Sketch </a:t>
            </a:r>
            <a:r>
              <a:rPr lang="en-US" sz="3200" dirty="0">
                <a:effectLst/>
                <a:latin typeface="Times New Roman" panose="02020603050405020304" pitchFamily="18" charset="0"/>
                <a:ea typeface="Times New Roman" panose="02020603050405020304" pitchFamily="18" charset="0"/>
                <a:cs typeface="Times New Roman" panose="02020603050405020304" pitchFamily="18" charset="0"/>
              </a:rPr>
              <a:t>&gt; </a:t>
            </a:r>
            <a:r>
              <a:rPr lang="en-US" sz="3200" b="1" dirty="0">
                <a:effectLst/>
                <a:latin typeface="Times New Roman" panose="02020603050405020304" pitchFamily="18" charset="0"/>
                <a:ea typeface="Times New Roman" panose="02020603050405020304" pitchFamily="18" charset="0"/>
                <a:cs typeface="Times New Roman" panose="02020603050405020304" pitchFamily="18" charset="0"/>
              </a:rPr>
              <a:t>Include Library</a:t>
            </a:r>
            <a:r>
              <a:rPr lang="en-US" sz="3200" dirty="0">
                <a:effectLst/>
                <a:latin typeface="Times New Roman" panose="02020603050405020304" pitchFamily="18" charset="0"/>
                <a:ea typeface="Times New Roman" panose="02020603050405020304" pitchFamily="18" charset="0"/>
                <a:cs typeface="Times New Roman" panose="02020603050405020304" pitchFamily="18" charset="0"/>
              </a:rPr>
              <a:t> &gt; </a:t>
            </a:r>
            <a:r>
              <a:rPr lang="en-US" sz="3200" b="1" dirty="0">
                <a:effectLst/>
                <a:latin typeface="Times New Roman" panose="02020603050405020304" pitchFamily="18" charset="0"/>
                <a:ea typeface="Times New Roman" panose="02020603050405020304" pitchFamily="18" charset="0"/>
                <a:cs typeface="Times New Roman" panose="02020603050405020304" pitchFamily="18" charset="0"/>
              </a:rPr>
              <a:t>Manage Libraries</a:t>
            </a:r>
            <a:r>
              <a:rPr lang="en-US" sz="3200" dirty="0">
                <a:effectLst/>
                <a:latin typeface="Times New Roman" panose="02020603050405020304" pitchFamily="18" charset="0"/>
                <a:ea typeface="Times New Roman" panose="02020603050405020304" pitchFamily="18" charset="0"/>
                <a:cs typeface="Times New Roman" panose="02020603050405020304" pitchFamily="18" charset="0"/>
              </a:rPr>
              <a:t>. The Library Manager should open.</a:t>
            </a:r>
            <a:endParaRPr lang="en-US" sz="3200" dirty="0">
              <a:effectLst/>
              <a:latin typeface="Calibri" panose="020F0502020204030204" pitchFamily="34" charset="0"/>
              <a:ea typeface="Calibri" panose="020F0502020204030204" pitchFamily="34" charset="0"/>
              <a:cs typeface="Times New Roman" panose="02020603050405020304" pitchFamily="18" charset="0"/>
            </a:endParaRPr>
          </a:p>
          <a:p>
            <a:r>
              <a:rPr lang="en-US" sz="3200" dirty="0">
                <a:effectLst/>
                <a:latin typeface="Times New Roman" panose="02020603050405020304" pitchFamily="18" charset="0"/>
                <a:ea typeface="Times New Roman" panose="02020603050405020304" pitchFamily="18" charset="0"/>
              </a:rPr>
              <a:t>Search for “</a:t>
            </a:r>
            <a:r>
              <a:rPr lang="en-US" sz="3200" b="1" dirty="0">
                <a:effectLst/>
                <a:latin typeface="Times New Roman" panose="02020603050405020304" pitchFamily="18" charset="0"/>
                <a:ea typeface="Times New Roman" panose="02020603050405020304" pitchFamily="18" charset="0"/>
              </a:rPr>
              <a:t>DHT</a:t>
            </a:r>
            <a:r>
              <a:rPr lang="en-US" sz="3200" dirty="0">
                <a:effectLst/>
                <a:latin typeface="Times New Roman" panose="02020603050405020304" pitchFamily="18" charset="0"/>
                <a:ea typeface="Times New Roman" panose="02020603050405020304" pitchFamily="18" charset="0"/>
              </a:rPr>
              <a:t>” on the Search box and install the DHT library from Adafruit.</a:t>
            </a:r>
            <a:endParaRPr lang="en-US" sz="3200" dirty="0"/>
          </a:p>
        </p:txBody>
      </p:sp>
    </p:spTree>
    <p:extLst>
      <p:ext uri="{BB962C8B-B14F-4D97-AF65-F5344CB8AC3E}">
        <p14:creationId xmlns:p14="http://schemas.microsoft.com/office/powerpoint/2010/main" val="290434527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Installing Adafruit DHT library">
            <a:extLst>
              <a:ext uri="{FF2B5EF4-FFF2-40B4-BE49-F238E27FC236}">
                <a16:creationId xmlns:a16="http://schemas.microsoft.com/office/drawing/2014/main" id="{5D5A7C6B-AAA2-2E94-6D0F-2C53DEFF6045}"/>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68218" y="406400"/>
            <a:ext cx="10520218" cy="5754255"/>
          </a:xfrm>
          <a:prstGeom prst="rect">
            <a:avLst/>
          </a:prstGeom>
          <a:noFill/>
          <a:ln>
            <a:noFill/>
          </a:ln>
        </p:spPr>
      </p:pic>
    </p:spTree>
    <p:extLst>
      <p:ext uri="{BB962C8B-B14F-4D97-AF65-F5344CB8AC3E}">
        <p14:creationId xmlns:p14="http://schemas.microsoft.com/office/powerpoint/2010/main" val="282978196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CDE26F5-ABB5-91D3-D87D-7D796C68377B}"/>
              </a:ext>
            </a:extLst>
          </p:cNvPr>
          <p:cNvSpPr>
            <a:spLocks noGrp="1"/>
          </p:cNvSpPr>
          <p:nvPr>
            <p:ph idx="1"/>
          </p:nvPr>
        </p:nvSpPr>
        <p:spPr>
          <a:xfrm>
            <a:off x="203199" y="258618"/>
            <a:ext cx="11711709" cy="6308437"/>
          </a:xfrm>
        </p:spPr>
        <p:txBody>
          <a:bodyPr/>
          <a:lstStyle/>
          <a:p>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After installing the DHT library from Adafruit, type “</a:t>
            </a:r>
            <a:r>
              <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rPr>
              <a:t>Adafruit Unified Sensor</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in the search box. Scroll all the way down to find the library and install it.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pic>
        <p:nvPicPr>
          <p:cNvPr id="4" name="Picture 3" descr="Installing Adafruit Unified Sensor driver library">
            <a:extLst>
              <a:ext uri="{FF2B5EF4-FFF2-40B4-BE49-F238E27FC236}">
                <a16:creationId xmlns:a16="http://schemas.microsoft.com/office/drawing/2014/main" id="{4B356C42-27D7-ED5F-03E9-E7943D74AF9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48145" y="1237673"/>
            <a:ext cx="7176655" cy="4802909"/>
          </a:xfrm>
          <a:prstGeom prst="rect">
            <a:avLst/>
          </a:prstGeom>
          <a:noFill/>
          <a:ln>
            <a:noFill/>
          </a:ln>
        </p:spPr>
      </p:pic>
      <p:sp>
        <p:nvSpPr>
          <p:cNvPr id="5" name="Rectangle 4">
            <a:extLst>
              <a:ext uri="{FF2B5EF4-FFF2-40B4-BE49-F238E27FC236}">
                <a16:creationId xmlns:a16="http://schemas.microsoft.com/office/drawing/2014/main" id="{995393FE-F0C3-01F6-A0FF-0FE946D441FF}"/>
              </a:ext>
            </a:extLst>
          </p:cNvPr>
          <p:cNvSpPr/>
          <p:nvPr/>
        </p:nvSpPr>
        <p:spPr>
          <a:xfrm>
            <a:off x="8645236" y="1403927"/>
            <a:ext cx="2835564" cy="259541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b="1">
                <a:effectLst/>
                <a:latin typeface="Times New Roman" panose="02020603050405020304" pitchFamily="18" charset="0"/>
                <a:ea typeface="Times New Roman" panose="02020603050405020304" pitchFamily="18" charset="0"/>
              </a:rPr>
              <a:t>After installing the libraries, restart your Arduino IDE</a:t>
            </a:r>
            <a:endParaRPr lang="en-US"/>
          </a:p>
        </p:txBody>
      </p:sp>
    </p:spTree>
    <p:extLst>
      <p:ext uri="{BB962C8B-B14F-4D97-AF65-F5344CB8AC3E}">
        <p14:creationId xmlns:p14="http://schemas.microsoft.com/office/powerpoint/2010/main" val="376147905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F7565-A785-8BF1-07D9-3F852D7E3290}"/>
              </a:ext>
            </a:extLst>
          </p:cNvPr>
          <p:cNvSpPr>
            <a:spLocks noGrp="1"/>
          </p:cNvSpPr>
          <p:nvPr>
            <p:ph type="title"/>
          </p:nvPr>
        </p:nvSpPr>
        <p:spPr/>
        <p:txBody>
          <a:bodyPr>
            <a:normAutofit fontScale="90000"/>
          </a:bodyPr>
          <a:lstStyle/>
          <a:p>
            <a:br>
              <a:rPr lang="en-US" sz="4400" b="1" dirty="0">
                <a:effectLst/>
                <a:latin typeface="Times New Roman" panose="02020603050405020304" pitchFamily="18" charset="0"/>
                <a:ea typeface="Times New Roman" panose="02020603050405020304" pitchFamily="18" charset="0"/>
                <a:cs typeface="Times New Roman" panose="02020603050405020304" pitchFamily="18" charset="0"/>
              </a:rPr>
            </a:br>
            <a:r>
              <a:rPr lang="en-US" sz="4400" b="1" dirty="0">
                <a:effectLst/>
                <a:latin typeface="Times New Roman" panose="02020603050405020304" pitchFamily="18" charset="0"/>
                <a:ea typeface="Times New Roman" panose="02020603050405020304" pitchFamily="18" charset="0"/>
                <a:cs typeface="Times New Roman" panose="02020603050405020304" pitchFamily="18" charset="0"/>
              </a:rPr>
              <a:t>Code</a:t>
            </a:r>
            <a:br>
              <a:rPr lang="en-US" sz="4400" dirty="0">
                <a:effectLst/>
                <a:latin typeface="Calibri" panose="020F0502020204030204" pitchFamily="34" charset="0"/>
                <a:ea typeface="Calibri" panose="020F0502020204030204" pitchFamily="34" charset="0"/>
                <a:cs typeface="Times New Roman" panose="02020603050405020304" pitchFamily="18" charset="0"/>
              </a:rPr>
            </a:br>
            <a:endParaRPr lang="en-US" dirty="0"/>
          </a:p>
        </p:txBody>
      </p:sp>
      <p:sp>
        <p:nvSpPr>
          <p:cNvPr id="3" name="Content Placeholder 2">
            <a:extLst>
              <a:ext uri="{FF2B5EF4-FFF2-40B4-BE49-F238E27FC236}">
                <a16:creationId xmlns:a16="http://schemas.microsoft.com/office/drawing/2014/main" id="{E3BFC738-7A64-E26C-CB67-CBB9E3F6E908}"/>
              </a:ext>
            </a:extLst>
          </p:cNvPr>
          <p:cNvSpPr>
            <a:spLocks noGrp="1"/>
          </p:cNvSpPr>
          <p:nvPr>
            <p:ph idx="1"/>
          </p:nvPr>
        </p:nvSpPr>
        <p:spPr/>
        <p:txBody>
          <a:bodyPr>
            <a:normAutofit fontScale="92500"/>
          </a:bodyPr>
          <a:lstStyle/>
          <a:p>
            <a:pPr marL="0" marR="0">
              <a:lnSpc>
                <a:spcPct val="115000"/>
              </a:lnSpc>
              <a:spcBef>
                <a:spcPts val="0"/>
              </a:spcBef>
              <a:spcAft>
                <a:spcPts val="800"/>
              </a:spcAft>
            </a:pPr>
            <a:r>
              <a:rPr lang="en-US" sz="3600" dirty="0">
                <a:effectLst/>
                <a:latin typeface="Times New Roman" panose="02020603050405020304" pitchFamily="18" charset="0"/>
                <a:ea typeface="Times New Roman" panose="02020603050405020304" pitchFamily="18" charset="0"/>
                <a:cs typeface="Times New Roman" panose="02020603050405020304" pitchFamily="18" charset="0"/>
              </a:rPr>
              <a:t>After installing the necessary libraries, you can upload an example code from the library.</a:t>
            </a:r>
            <a:endParaRPr lang="en-US" sz="36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lnSpc>
                <a:spcPct val="115000"/>
              </a:lnSpc>
              <a:spcBef>
                <a:spcPts val="0"/>
              </a:spcBef>
              <a:spcAft>
                <a:spcPts val="800"/>
              </a:spcAft>
            </a:pPr>
            <a:r>
              <a:rPr lang="en-US" sz="3600" dirty="0">
                <a:effectLst/>
                <a:latin typeface="Times New Roman" panose="02020603050405020304" pitchFamily="18" charset="0"/>
                <a:ea typeface="Times New Roman" panose="02020603050405020304" pitchFamily="18" charset="0"/>
                <a:cs typeface="Times New Roman" panose="02020603050405020304" pitchFamily="18" charset="0"/>
              </a:rPr>
              <a:t>In your Arduino IDE, go to File &gt; Examples &gt; DHT Sensor library &gt; </a:t>
            </a:r>
            <a:r>
              <a:rPr lang="en-US" sz="3600" dirty="0" err="1">
                <a:effectLst/>
                <a:latin typeface="Times New Roman" panose="02020603050405020304" pitchFamily="18" charset="0"/>
                <a:ea typeface="Times New Roman" panose="02020603050405020304" pitchFamily="18" charset="0"/>
                <a:cs typeface="Times New Roman" panose="02020603050405020304" pitchFamily="18" charset="0"/>
              </a:rPr>
              <a:t>DHTtester</a:t>
            </a:r>
            <a:endParaRPr lang="en-US" sz="36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lnSpc>
                <a:spcPct val="115000"/>
              </a:lnSpc>
              <a:spcBef>
                <a:spcPts val="0"/>
              </a:spcBef>
              <a:spcAft>
                <a:spcPts val="800"/>
              </a:spcAft>
            </a:pPr>
            <a:r>
              <a:rPr lang="en-US" sz="3600" dirty="0">
                <a:effectLst/>
                <a:latin typeface="Times New Roman" panose="02020603050405020304" pitchFamily="18" charset="0"/>
                <a:ea typeface="Times New Roman" panose="02020603050405020304" pitchFamily="18" charset="0"/>
                <a:cs typeface="Times New Roman" panose="02020603050405020304" pitchFamily="18" charset="0"/>
              </a:rPr>
              <a:t>The following code should load. It reads temperature and humidity, and displays the results in the Serial Monitor.</a:t>
            </a:r>
            <a:endParaRPr lang="en-US" sz="36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196478168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1FDE13D-3BF8-054A-EA84-3F78A81E7FF7}"/>
              </a:ext>
            </a:extLst>
          </p:cNvPr>
          <p:cNvSpPr>
            <a:spLocks noGrp="1"/>
          </p:cNvSpPr>
          <p:nvPr>
            <p:ph idx="1"/>
          </p:nvPr>
        </p:nvSpPr>
        <p:spPr>
          <a:xfrm>
            <a:off x="267855" y="341745"/>
            <a:ext cx="11085945" cy="5835218"/>
          </a:xfrm>
        </p:spPr>
        <p:txBody>
          <a:bodyPr>
            <a:normAutofit fontScale="85000" lnSpcReduction="20000"/>
          </a:bodyPr>
          <a:lstStyle/>
          <a:p>
            <a:pPr marL="0" marR="0">
              <a:lnSpc>
                <a:spcPct val="115000"/>
              </a:lnSpc>
              <a:spcBef>
                <a:spcPts val="0"/>
              </a:spcBef>
              <a:spcAft>
                <a:spcPts val="800"/>
              </a:spcAft>
            </a:pPr>
            <a:r>
              <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rPr>
              <a:t>#include "</a:t>
            </a:r>
            <a:r>
              <a:rPr lang="en-US" sz="1800" b="1" dirty="0" err="1">
                <a:effectLst/>
                <a:latin typeface="Times New Roman" panose="02020603050405020304" pitchFamily="18" charset="0"/>
                <a:ea typeface="Times New Roman" panose="02020603050405020304" pitchFamily="18" charset="0"/>
                <a:cs typeface="Times New Roman" panose="02020603050405020304" pitchFamily="18" charset="0"/>
              </a:rPr>
              <a:t>DHT.h</a:t>
            </a:r>
            <a:r>
              <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15000"/>
              </a:lnSpc>
              <a:spcBef>
                <a:spcPts val="0"/>
              </a:spcBef>
              <a:spcAft>
                <a:spcPts val="800"/>
              </a:spcAft>
            </a:pPr>
            <a:r>
              <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15000"/>
              </a:lnSpc>
              <a:spcBef>
                <a:spcPts val="0"/>
              </a:spcBef>
              <a:spcAft>
                <a:spcPts val="800"/>
              </a:spcAft>
            </a:pPr>
            <a:r>
              <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rPr>
              <a:t>#define DHTPIN 2     // what pin we're connected to</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15000"/>
              </a:lnSpc>
              <a:spcBef>
                <a:spcPts val="0"/>
              </a:spcBef>
              <a:spcAft>
                <a:spcPts val="800"/>
              </a:spcAft>
            </a:pPr>
            <a:r>
              <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15000"/>
              </a:lnSpc>
              <a:spcBef>
                <a:spcPts val="0"/>
              </a:spcBef>
              <a:spcAft>
                <a:spcPts val="800"/>
              </a:spcAft>
            </a:pPr>
            <a:r>
              <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rPr>
              <a:t>// Uncomment whatever type you're using!</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15000"/>
              </a:lnSpc>
              <a:spcBef>
                <a:spcPts val="0"/>
              </a:spcBef>
              <a:spcAft>
                <a:spcPts val="800"/>
              </a:spcAft>
            </a:pPr>
            <a:r>
              <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rPr>
              <a:t>#define DHTTYPE DHT11   // DHT 11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15000"/>
              </a:lnSpc>
              <a:spcBef>
                <a:spcPts val="0"/>
              </a:spcBef>
              <a:spcAft>
                <a:spcPts val="800"/>
              </a:spcAft>
            </a:pPr>
            <a:r>
              <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rPr>
              <a:t>//#define DHTTYPE DHT22   // DHT 22  (AM2302)</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15000"/>
              </a:lnSpc>
              <a:spcBef>
                <a:spcPts val="0"/>
              </a:spcBef>
              <a:spcAft>
                <a:spcPts val="800"/>
              </a:spcAft>
            </a:pPr>
            <a:r>
              <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rPr>
              <a:t>//#define DHTTYPE DHT21   // DHT 21 (AM2301)</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15000"/>
              </a:lnSpc>
              <a:spcBef>
                <a:spcPts val="0"/>
              </a:spcBef>
              <a:spcAft>
                <a:spcPts val="800"/>
              </a:spcAft>
            </a:pPr>
            <a:r>
              <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15000"/>
              </a:lnSpc>
              <a:spcBef>
                <a:spcPts val="0"/>
              </a:spcBef>
              <a:spcAft>
                <a:spcPts val="800"/>
              </a:spcAft>
            </a:pPr>
            <a:r>
              <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rPr>
              <a:t>// Initialize DHT sensor for normal 16mhz Arduino</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15000"/>
              </a:lnSpc>
              <a:spcBef>
                <a:spcPts val="0"/>
              </a:spcBef>
              <a:spcAft>
                <a:spcPts val="800"/>
              </a:spcAft>
            </a:pPr>
            <a:r>
              <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rPr>
              <a:t>DHT </a:t>
            </a:r>
            <a:r>
              <a:rPr lang="en-US" sz="1800" b="1" dirty="0" err="1">
                <a:effectLst/>
                <a:latin typeface="Times New Roman" panose="02020603050405020304" pitchFamily="18" charset="0"/>
                <a:ea typeface="Times New Roman" panose="02020603050405020304" pitchFamily="18" charset="0"/>
                <a:cs typeface="Times New Roman" panose="02020603050405020304" pitchFamily="18" charset="0"/>
              </a:rPr>
              <a:t>dht</a:t>
            </a:r>
            <a:r>
              <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rPr>
              <a:t>(DHTPIN, DHTTYPE);</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15000"/>
              </a:lnSpc>
              <a:spcBef>
                <a:spcPts val="0"/>
              </a:spcBef>
              <a:spcAft>
                <a:spcPts val="800"/>
              </a:spcAft>
            </a:pPr>
            <a:r>
              <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15000"/>
              </a:lnSpc>
              <a:spcBef>
                <a:spcPts val="0"/>
              </a:spcBef>
              <a:spcAft>
                <a:spcPts val="800"/>
              </a:spcAft>
            </a:pPr>
            <a:r>
              <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rPr>
              <a:t>void setup()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15000"/>
              </a:lnSpc>
              <a:spcBef>
                <a:spcPts val="0"/>
              </a:spcBef>
              <a:spcAft>
                <a:spcPts val="800"/>
              </a:spcAft>
            </a:pPr>
            <a:r>
              <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b="1" dirty="0" err="1">
                <a:effectLst/>
                <a:latin typeface="Times New Roman" panose="02020603050405020304" pitchFamily="18" charset="0"/>
                <a:ea typeface="Times New Roman" panose="02020603050405020304" pitchFamily="18" charset="0"/>
                <a:cs typeface="Times New Roman" panose="02020603050405020304" pitchFamily="18" charset="0"/>
              </a:rPr>
              <a:t>Serial.begin</a:t>
            </a:r>
            <a:r>
              <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rPr>
              <a:t>(9600);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15000"/>
              </a:lnSpc>
              <a:spcBef>
                <a:spcPts val="0"/>
              </a:spcBef>
              <a:spcAft>
                <a:spcPts val="800"/>
              </a:spcAft>
            </a:pPr>
            <a:r>
              <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b="1" dirty="0" err="1">
                <a:effectLst/>
                <a:latin typeface="Times New Roman" panose="02020603050405020304" pitchFamily="18" charset="0"/>
                <a:ea typeface="Times New Roman" panose="02020603050405020304" pitchFamily="18" charset="0"/>
                <a:cs typeface="Times New Roman" panose="02020603050405020304" pitchFamily="18" charset="0"/>
              </a:rPr>
              <a:t>Serial.println</a:t>
            </a:r>
            <a:r>
              <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1800" b="1" dirty="0" err="1">
                <a:effectLst/>
                <a:latin typeface="Times New Roman" panose="02020603050405020304" pitchFamily="18" charset="0"/>
                <a:ea typeface="Times New Roman" panose="02020603050405020304" pitchFamily="18" charset="0"/>
                <a:cs typeface="Times New Roman" panose="02020603050405020304" pitchFamily="18" charset="0"/>
              </a:rPr>
              <a:t>DHTxx</a:t>
            </a:r>
            <a:r>
              <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rPr>
              <a:t> test!");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15000"/>
              </a:lnSpc>
              <a:spcBef>
                <a:spcPts val="0"/>
              </a:spcBef>
              <a:spcAft>
                <a:spcPts val="800"/>
              </a:spcAft>
            </a:pPr>
            <a:r>
              <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15000"/>
              </a:lnSpc>
              <a:spcBef>
                <a:spcPts val="0"/>
              </a:spcBef>
              <a:spcAft>
                <a:spcPts val="800"/>
              </a:spcAft>
            </a:pPr>
            <a:r>
              <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b="1" dirty="0" err="1">
                <a:effectLst/>
                <a:latin typeface="Times New Roman" panose="02020603050405020304" pitchFamily="18" charset="0"/>
                <a:ea typeface="Times New Roman" panose="02020603050405020304" pitchFamily="18" charset="0"/>
                <a:cs typeface="Times New Roman" panose="02020603050405020304" pitchFamily="18" charset="0"/>
              </a:rPr>
              <a:t>dht.begin</a:t>
            </a:r>
            <a:r>
              <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15000"/>
              </a:lnSpc>
              <a:spcBef>
                <a:spcPts val="0"/>
              </a:spcBef>
              <a:spcAft>
                <a:spcPts val="800"/>
              </a:spcAft>
            </a:pPr>
            <a:r>
              <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313035713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C8FB7E5-A522-CB8C-278B-02FAFAC3C1D0}"/>
              </a:ext>
            </a:extLst>
          </p:cNvPr>
          <p:cNvSpPr>
            <a:spLocks noGrp="1"/>
          </p:cNvSpPr>
          <p:nvPr>
            <p:ph idx="1"/>
          </p:nvPr>
        </p:nvSpPr>
        <p:spPr>
          <a:xfrm>
            <a:off x="120073" y="369455"/>
            <a:ext cx="11233727" cy="5807508"/>
          </a:xfrm>
        </p:spPr>
        <p:txBody>
          <a:bodyPr>
            <a:normAutofit fontScale="25000" lnSpcReduction="20000"/>
          </a:bodyPr>
          <a:lstStyle/>
          <a:p>
            <a:pPr marL="0" marR="0">
              <a:lnSpc>
                <a:spcPct val="115000"/>
              </a:lnSpc>
              <a:spcBef>
                <a:spcPts val="0"/>
              </a:spcBef>
              <a:spcAft>
                <a:spcPts val="800"/>
              </a:spcAft>
            </a:pPr>
            <a:r>
              <a:rPr lang="en-US" sz="4300" b="1" dirty="0">
                <a:effectLst/>
                <a:latin typeface="Times New Roman" panose="02020603050405020304" pitchFamily="18" charset="0"/>
                <a:ea typeface="Times New Roman" panose="02020603050405020304" pitchFamily="18" charset="0"/>
                <a:cs typeface="Times New Roman" panose="02020603050405020304" pitchFamily="18" charset="0"/>
              </a:rPr>
              <a:t>void loop() {</a:t>
            </a:r>
            <a:endParaRPr lang="en-US" sz="43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lnSpc>
                <a:spcPct val="115000"/>
              </a:lnSpc>
              <a:spcBef>
                <a:spcPts val="0"/>
              </a:spcBef>
              <a:spcAft>
                <a:spcPts val="800"/>
              </a:spcAft>
            </a:pPr>
            <a:r>
              <a:rPr lang="en-US" sz="4300" b="1" dirty="0">
                <a:effectLst/>
                <a:latin typeface="Times New Roman" panose="02020603050405020304" pitchFamily="18" charset="0"/>
                <a:ea typeface="Times New Roman" panose="02020603050405020304" pitchFamily="18" charset="0"/>
                <a:cs typeface="Times New Roman" panose="02020603050405020304" pitchFamily="18" charset="0"/>
              </a:rPr>
              <a:t>  // Wait a few seconds between measurements.</a:t>
            </a:r>
            <a:endParaRPr lang="en-US" sz="43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lnSpc>
                <a:spcPct val="115000"/>
              </a:lnSpc>
              <a:spcBef>
                <a:spcPts val="0"/>
              </a:spcBef>
              <a:spcAft>
                <a:spcPts val="800"/>
              </a:spcAft>
            </a:pPr>
            <a:r>
              <a:rPr lang="en-US" sz="4300" b="1" dirty="0">
                <a:effectLst/>
                <a:latin typeface="Times New Roman" panose="02020603050405020304" pitchFamily="18" charset="0"/>
                <a:ea typeface="Times New Roman" panose="02020603050405020304" pitchFamily="18" charset="0"/>
                <a:cs typeface="Times New Roman" panose="02020603050405020304" pitchFamily="18" charset="0"/>
              </a:rPr>
              <a:t>  delay(2000);</a:t>
            </a:r>
            <a:endParaRPr lang="en-US" sz="43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lnSpc>
                <a:spcPct val="115000"/>
              </a:lnSpc>
              <a:spcBef>
                <a:spcPts val="0"/>
              </a:spcBef>
              <a:spcAft>
                <a:spcPts val="800"/>
              </a:spcAft>
            </a:pPr>
            <a:r>
              <a:rPr lang="en-US" sz="4300" b="1"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43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lnSpc>
                <a:spcPct val="115000"/>
              </a:lnSpc>
              <a:spcBef>
                <a:spcPts val="0"/>
              </a:spcBef>
              <a:spcAft>
                <a:spcPts val="800"/>
              </a:spcAft>
            </a:pPr>
            <a:r>
              <a:rPr lang="en-US" sz="4300" b="1" dirty="0">
                <a:effectLst/>
                <a:latin typeface="Times New Roman" panose="02020603050405020304" pitchFamily="18" charset="0"/>
                <a:ea typeface="Times New Roman" panose="02020603050405020304" pitchFamily="18" charset="0"/>
                <a:cs typeface="Times New Roman" panose="02020603050405020304" pitchFamily="18" charset="0"/>
              </a:rPr>
              <a:t>  // Reading temperature or humidity takes about 250 milliseconds!</a:t>
            </a:r>
            <a:endParaRPr lang="en-US" sz="43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lnSpc>
                <a:spcPct val="115000"/>
              </a:lnSpc>
              <a:spcBef>
                <a:spcPts val="0"/>
              </a:spcBef>
              <a:spcAft>
                <a:spcPts val="800"/>
              </a:spcAft>
            </a:pPr>
            <a:r>
              <a:rPr lang="en-US" sz="4300" b="1" dirty="0">
                <a:effectLst/>
                <a:latin typeface="Times New Roman" panose="02020603050405020304" pitchFamily="18" charset="0"/>
                <a:ea typeface="Times New Roman" panose="02020603050405020304" pitchFamily="18" charset="0"/>
                <a:cs typeface="Times New Roman" panose="02020603050405020304" pitchFamily="18" charset="0"/>
              </a:rPr>
              <a:t>  // Sensor readings may also be up to 2 seconds 'old' (its a very slow sensor)</a:t>
            </a:r>
            <a:endParaRPr lang="en-US" sz="43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lnSpc>
                <a:spcPct val="115000"/>
              </a:lnSpc>
              <a:spcBef>
                <a:spcPts val="0"/>
              </a:spcBef>
              <a:spcAft>
                <a:spcPts val="800"/>
              </a:spcAft>
            </a:pPr>
            <a:r>
              <a:rPr lang="en-US" sz="4300" b="1" dirty="0">
                <a:effectLst/>
                <a:latin typeface="Times New Roman" panose="02020603050405020304" pitchFamily="18" charset="0"/>
                <a:ea typeface="Times New Roman" panose="02020603050405020304" pitchFamily="18" charset="0"/>
                <a:cs typeface="Times New Roman" panose="02020603050405020304" pitchFamily="18" charset="0"/>
              </a:rPr>
              <a:t>  float h = </a:t>
            </a:r>
            <a:r>
              <a:rPr lang="en-US" sz="4300" b="1" dirty="0" err="1">
                <a:effectLst/>
                <a:latin typeface="Times New Roman" panose="02020603050405020304" pitchFamily="18" charset="0"/>
                <a:ea typeface="Times New Roman" panose="02020603050405020304" pitchFamily="18" charset="0"/>
                <a:cs typeface="Times New Roman" panose="02020603050405020304" pitchFamily="18" charset="0"/>
              </a:rPr>
              <a:t>dht.readHumidity</a:t>
            </a:r>
            <a:r>
              <a:rPr lang="en-US" sz="4300" b="1" dirty="0">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43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lnSpc>
                <a:spcPct val="115000"/>
              </a:lnSpc>
              <a:spcBef>
                <a:spcPts val="0"/>
              </a:spcBef>
              <a:spcAft>
                <a:spcPts val="800"/>
              </a:spcAft>
            </a:pPr>
            <a:r>
              <a:rPr lang="en-US" sz="4300" b="1" dirty="0">
                <a:effectLst/>
                <a:latin typeface="Times New Roman" panose="02020603050405020304" pitchFamily="18" charset="0"/>
                <a:ea typeface="Times New Roman" panose="02020603050405020304" pitchFamily="18" charset="0"/>
                <a:cs typeface="Times New Roman" panose="02020603050405020304" pitchFamily="18" charset="0"/>
              </a:rPr>
              <a:t>  // Read temperature as Celsius</a:t>
            </a:r>
            <a:endParaRPr lang="en-US" sz="43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lnSpc>
                <a:spcPct val="115000"/>
              </a:lnSpc>
              <a:spcBef>
                <a:spcPts val="0"/>
              </a:spcBef>
              <a:spcAft>
                <a:spcPts val="800"/>
              </a:spcAft>
            </a:pPr>
            <a:r>
              <a:rPr lang="en-US" sz="4300" b="1" dirty="0">
                <a:effectLst/>
                <a:latin typeface="Times New Roman" panose="02020603050405020304" pitchFamily="18" charset="0"/>
                <a:ea typeface="Times New Roman" panose="02020603050405020304" pitchFamily="18" charset="0"/>
                <a:cs typeface="Times New Roman" panose="02020603050405020304" pitchFamily="18" charset="0"/>
              </a:rPr>
              <a:t>  float t = </a:t>
            </a:r>
            <a:r>
              <a:rPr lang="en-US" sz="4300" b="1" dirty="0" err="1">
                <a:effectLst/>
                <a:latin typeface="Times New Roman" panose="02020603050405020304" pitchFamily="18" charset="0"/>
                <a:ea typeface="Times New Roman" panose="02020603050405020304" pitchFamily="18" charset="0"/>
                <a:cs typeface="Times New Roman" panose="02020603050405020304" pitchFamily="18" charset="0"/>
              </a:rPr>
              <a:t>dht.readTemperature</a:t>
            </a:r>
            <a:r>
              <a:rPr lang="en-US" sz="4300" b="1" dirty="0">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43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lnSpc>
                <a:spcPct val="115000"/>
              </a:lnSpc>
              <a:spcBef>
                <a:spcPts val="0"/>
              </a:spcBef>
              <a:spcAft>
                <a:spcPts val="800"/>
              </a:spcAft>
            </a:pPr>
            <a:r>
              <a:rPr lang="en-US" sz="4300" b="1" dirty="0">
                <a:effectLst/>
                <a:latin typeface="Times New Roman" panose="02020603050405020304" pitchFamily="18" charset="0"/>
                <a:ea typeface="Times New Roman" panose="02020603050405020304" pitchFamily="18" charset="0"/>
                <a:cs typeface="Times New Roman" panose="02020603050405020304" pitchFamily="18" charset="0"/>
              </a:rPr>
              <a:t>  // Read temperature as Fahrenheit</a:t>
            </a:r>
            <a:endParaRPr lang="en-US" sz="43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lnSpc>
                <a:spcPct val="115000"/>
              </a:lnSpc>
              <a:spcBef>
                <a:spcPts val="0"/>
              </a:spcBef>
              <a:spcAft>
                <a:spcPts val="800"/>
              </a:spcAft>
            </a:pPr>
            <a:r>
              <a:rPr lang="en-US" sz="4300" b="1" dirty="0">
                <a:effectLst/>
                <a:latin typeface="Times New Roman" panose="02020603050405020304" pitchFamily="18" charset="0"/>
                <a:ea typeface="Times New Roman" panose="02020603050405020304" pitchFamily="18" charset="0"/>
                <a:cs typeface="Times New Roman" panose="02020603050405020304" pitchFamily="18" charset="0"/>
              </a:rPr>
              <a:t>  float f = </a:t>
            </a:r>
            <a:r>
              <a:rPr lang="en-US" sz="4300" b="1" dirty="0" err="1">
                <a:effectLst/>
                <a:latin typeface="Times New Roman" panose="02020603050405020304" pitchFamily="18" charset="0"/>
                <a:ea typeface="Times New Roman" panose="02020603050405020304" pitchFamily="18" charset="0"/>
                <a:cs typeface="Times New Roman" panose="02020603050405020304" pitchFamily="18" charset="0"/>
              </a:rPr>
              <a:t>dht.readTemperature</a:t>
            </a:r>
            <a:r>
              <a:rPr lang="en-US" sz="4300" b="1" dirty="0">
                <a:effectLst/>
                <a:latin typeface="Times New Roman" panose="02020603050405020304" pitchFamily="18" charset="0"/>
                <a:ea typeface="Times New Roman" panose="02020603050405020304" pitchFamily="18" charset="0"/>
                <a:cs typeface="Times New Roman" panose="02020603050405020304" pitchFamily="18" charset="0"/>
              </a:rPr>
              <a:t>(true);</a:t>
            </a:r>
            <a:endParaRPr lang="en-US" sz="43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lnSpc>
                <a:spcPct val="115000"/>
              </a:lnSpc>
              <a:spcBef>
                <a:spcPts val="0"/>
              </a:spcBef>
              <a:spcAft>
                <a:spcPts val="800"/>
              </a:spcAft>
            </a:pPr>
            <a:r>
              <a:rPr lang="en-US" sz="4300" b="1"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43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lnSpc>
                <a:spcPct val="115000"/>
              </a:lnSpc>
              <a:spcBef>
                <a:spcPts val="0"/>
              </a:spcBef>
              <a:spcAft>
                <a:spcPts val="800"/>
              </a:spcAft>
            </a:pPr>
            <a:r>
              <a:rPr lang="en-US" sz="4300" b="1" dirty="0">
                <a:effectLst/>
                <a:latin typeface="Times New Roman" panose="02020603050405020304" pitchFamily="18" charset="0"/>
                <a:ea typeface="Times New Roman" panose="02020603050405020304" pitchFamily="18" charset="0"/>
                <a:cs typeface="Times New Roman" panose="02020603050405020304" pitchFamily="18" charset="0"/>
              </a:rPr>
              <a:t>  // Check if any reads failed and exit early (to try again).</a:t>
            </a:r>
            <a:endParaRPr lang="en-US" sz="43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lnSpc>
                <a:spcPct val="115000"/>
              </a:lnSpc>
              <a:spcBef>
                <a:spcPts val="0"/>
              </a:spcBef>
              <a:spcAft>
                <a:spcPts val="800"/>
              </a:spcAft>
            </a:pPr>
            <a:r>
              <a:rPr lang="en-US" sz="4300" b="1" dirty="0">
                <a:effectLst/>
                <a:latin typeface="Times New Roman" panose="02020603050405020304" pitchFamily="18" charset="0"/>
                <a:ea typeface="Times New Roman" panose="02020603050405020304" pitchFamily="18" charset="0"/>
                <a:cs typeface="Times New Roman" panose="02020603050405020304" pitchFamily="18" charset="0"/>
              </a:rPr>
              <a:t>  if (</a:t>
            </a:r>
            <a:r>
              <a:rPr lang="en-US" sz="4300" b="1" dirty="0" err="1">
                <a:effectLst/>
                <a:latin typeface="Times New Roman" panose="02020603050405020304" pitchFamily="18" charset="0"/>
                <a:ea typeface="Times New Roman" panose="02020603050405020304" pitchFamily="18" charset="0"/>
                <a:cs typeface="Times New Roman" panose="02020603050405020304" pitchFamily="18" charset="0"/>
              </a:rPr>
              <a:t>isnan</a:t>
            </a:r>
            <a:r>
              <a:rPr lang="en-US" sz="4300" b="1" dirty="0">
                <a:effectLst/>
                <a:latin typeface="Times New Roman" panose="02020603050405020304" pitchFamily="18" charset="0"/>
                <a:ea typeface="Times New Roman" panose="02020603050405020304" pitchFamily="18" charset="0"/>
                <a:cs typeface="Times New Roman" panose="02020603050405020304" pitchFamily="18" charset="0"/>
              </a:rPr>
              <a:t>(h) || </a:t>
            </a:r>
            <a:r>
              <a:rPr lang="en-US" sz="4300" b="1" dirty="0" err="1">
                <a:effectLst/>
                <a:latin typeface="Times New Roman" panose="02020603050405020304" pitchFamily="18" charset="0"/>
                <a:ea typeface="Times New Roman" panose="02020603050405020304" pitchFamily="18" charset="0"/>
                <a:cs typeface="Times New Roman" panose="02020603050405020304" pitchFamily="18" charset="0"/>
              </a:rPr>
              <a:t>isnan</a:t>
            </a:r>
            <a:r>
              <a:rPr lang="en-US" sz="4300" b="1" dirty="0">
                <a:effectLst/>
                <a:latin typeface="Times New Roman" panose="02020603050405020304" pitchFamily="18" charset="0"/>
                <a:ea typeface="Times New Roman" panose="02020603050405020304" pitchFamily="18" charset="0"/>
                <a:cs typeface="Times New Roman" panose="02020603050405020304" pitchFamily="18" charset="0"/>
              </a:rPr>
              <a:t>(t) || </a:t>
            </a:r>
            <a:r>
              <a:rPr lang="en-US" sz="4300" b="1" dirty="0" err="1">
                <a:effectLst/>
                <a:latin typeface="Times New Roman" panose="02020603050405020304" pitchFamily="18" charset="0"/>
                <a:ea typeface="Times New Roman" panose="02020603050405020304" pitchFamily="18" charset="0"/>
                <a:cs typeface="Times New Roman" panose="02020603050405020304" pitchFamily="18" charset="0"/>
              </a:rPr>
              <a:t>isnan</a:t>
            </a:r>
            <a:r>
              <a:rPr lang="en-US" sz="4300" b="1" dirty="0">
                <a:effectLst/>
                <a:latin typeface="Times New Roman" panose="02020603050405020304" pitchFamily="18" charset="0"/>
                <a:ea typeface="Times New Roman" panose="02020603050405020304" pitchFamily="18" charset="0"/>
                <a:cs typeface="Times New Roman" panose="02020603050405020304" pitchFamily="18" charset="0"/>
              </a:rPr>
              <a:t>(f)) {</a:t>
            </a:r>
            <a:endParaRPr lang="en-US" sz="43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lnSpc>
                <a:spcPct val="115000"/>
              </a:lnSpc>
              <a:spcBef>
                <a:spcPts val="0"/>
              </a:spcBef>
              <a:spcAft>
                <a:spcPts val="800"/>
              </a:spcAft>
            </a:pPr>
            <a:r>
              <a:rPr lang="en-US" sz="4300" b="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4300" b="1" dirty="0" err="1">
                <a:effectLst/>
                <a:latin typeface="Times New Roman" panose="02020603050405020304" pitchFamily="18" charset="0"/>
                <a:ea typeface="Times New Roman" panose="02020603050405020304" pitchFamily="18" charset="0"/>
                <a:cs typeface="Times New Roman" panose="02020603050405020304" pitchFamily="18" charset="0"/>
              </a:rPr>
              <a:t>Serial.println</a:t>
            </a:r>
            <a:r>
              <a:rPr lang="en-US" sz="4300" b="1" dirty="0">
                <a:effectLst/>
                <a:latin typeface="Times New Roman" panose="02020603050405020304" pitchFamily="18" charset="0"/>
                <a:ea typeface="Times New Roman" panose="02020603050405020304" pitchFamily="18" charset="0"/>
                <a:cs typeface="Times New Roman" panose="02020603050405020304" pitchFamily="18" charset="0"/>
              </a:rPr>
              <a:t>("Failed to read from DHT sensor!");</a:t>
            </a:r>
            <a:endParaRPr lang="en-US" sz="43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lnSpc>
                <a:spcPct val="115000"/>
              </a:lnSpc>
              <a:spcBef>
                <a:spcPts val="0"/>
              </a:spcBef>
              <a:spcAft>
                <a:spcPts val="800"/>
              </a:spcAft>
            </a:pPr>
            <a:r>
              <a:rPr lang="en-US" sz="4300" b="1" dirty="0">
                <a:effectLst/>
                <a:latin typeface="Times New Roman" panose="02020603050405020304" pitchFamily="18" charset="0"/>
                <a:ea typeface="Times New Roman" panose="02020603050405020304" pitchFamily="18" charset="0"/>
                <a:cs typeface="Times New Roman" panose="02020603050405020304" pitchFamily="18" charset="0"/>
              </a:rPr>
              <a:t>    return;</a:t>
            </a:r>
            <a:endParaRPr lang="en-US" sz="43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lnSpc>
                <a:spcPct val="115000"/>
              </a:lnSpc>
              <a:spcBef>
                <a:spcPts val="0"/>
              </a:spcBef>
              <a:spcAft>
                <a:spcPts val="800"/>
              </a:spcAft>
            </a:pPr>
            <a:r>
              <a:rPr lang="en-US" sz="4300" b="1"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43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lnSpc>
                <a:spcPct val="115000"/>
              </a:lnSpc>
              <a:spcBef>
                <a:spcPts val="0"/>
              </a:spcBef>
              <a:spcAft>
                <a:spcPts val="800"/>
              </a:spcAft>
            </a:pPr>
            <a:r>
              <a:rPr lang="en-US" sz="4300" b="1"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43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lnSpc>
                <a:spcPct val="115000"/>
              </a:lnSpc>
              <a:spcBef>
                <a:spcPts val="0"/>
              </a:spcBef>
              <a:spcAft>
                <a:spcPts val="800"/>
              </a:spcAft>
            </a:pPr>
            <a:r>
              <a:rPr lang="en-US" sz="4300" b="1" dirty="0">
                <a:effectLst/>
                <a:latin typeface="Times New Roman" panose="02020603050405020304" pitchFamily="18" charset="0"/>
                <a:ea typeface="Times New Roman" panose="02020603050405020304" pitchFamily="18" charset="0"/>
                <a:cs typeface="Times New Roman" panose="02020603050405020304" pitchFamily="18" charset="0"/>
              </a:rPr>
              <a:t>  // Compute heat index</a:t>
            </a:r>
            <a:endParaRPr lang="en-US" sz="43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lnSpc>
                <a:spcPct val="115000"/>
              </a:lnSpc>
              <a:spcBef>
                <a:spcPts val="0"/>
              </a:spcBef>
              <a:spcAft>
                <a:spcPts val="800"/>
              </a:spcAft>
            </a:pPr>
            <a:r>
              <a:rPr lang="en-US" sz="4300" b="1" dirty="0">
                <a:effectLst/>
                <a:latin typeface="Times New Roman" panose="02020603050405020304" pitchFamily="18" charset="0"/>
                <a:ea typeface="Times New Roman" panose="02020603050405020304" pitchFamily="18" charset="0"/>
                <a:cs typeface="Times New Roman" panose="02020603050405020304" pitchFamily="18" charset="0"/>
              </a:rPr>
              <a:t>  // Must send in temp in Fahrenheit!</a:t>
            </a:r>
            <a:endParaRPr lang="en-US" sz="43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lnSpc>
                <a:spcPct val="115000"/>
              </a:lnSpc>
              <a:spcBef>
                <a:spcPts val="0"/>
              </a:spcBef>
              <a:spcAft>
                <a:spcPts val="800"/>
              </a:spcAft>
            </a:pPr>
            <a:r>
              <a:rPr lang="en-US" sz="4300" b="1" dirty="0">
                <a:effectLst/>
                <a:latin typeface="Times New Roman" panose="02020603050405020304" pitchFamily="18" charset="0"/>
                <a:ea typeface="Times New Roman" panose="02020603050405020304" pitchFamily="18" charset="0"/>
                <a:cs typeface="Times New Roman" panose="02020603050405020304" pitchFamily="18" charset="0"/>
              </a:rPr>
              <a:t>  float hi = </a:t>
            </a:r>
            <a:r>
              <a:rPr lang="en-US" sz="4300" b="1" dirty="0" err="1">
                <a:effectLst/>
                <a:latin typeface="Times New Roman" panose="02020603050405020304" pitchFamily="18" charset="0"/>
                <a:ea typeface="Times New Roman" panose="02020603050405020304" pitchFamily="18" charset="0"/>
                <a:cs typeface="Times New Roman" panose="02020603050405020304" pitchFamily="18" charset="0"/>
              </a:rPr>
              <a:t>dht.computeHeatIndex</a:t>
            </a:r>
            <a:r>
              <a:rPr lang="en-US" sz="4300" b="1" dirty="0">
                <a:effectLst/>
                <a:latin typeface="Times New Roman" panose="02020603050405020304" pitchFamily="18" charset="0"/>
                <a:ea typeface="Times New Roman" panose="02020603050405020304" pitchFamily="18" charset="0"/>
                <a:cs typeface="Times New Roman" panose="02020603050405020304" pitchFamily="18" charset="0"/>
              </a:rPr>
              <a:t>(f, h);</a:t>
            </a:r>
            <a:endParaRPr lang="en-US" sz="43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114644268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5BFB6A2-EC93-0746-9363-6871197D3DC5}"/>
              </a:ext>
            </a:extLst>
          </p:cNvPr>
          <p:cNvSpPr>
            <a:spLocks noGrp="1"/>
          </p:cNvSpPr>
          <p:nvPr>
            <p:ph idx="1"/>
          </p:nvPr>
        </p:nvSpPr>
        <p:spPr>
          <a:xfrm>
            <a:off x="286327" y="138545"/>
            <a:ext cx="11067473" cy="6391564"/>
          </a:xfrm>
        </p:spPr>
        <p:txBody>
          <a:bodyPr/>
          <a:lstStyle/>
          <a:p>
            <a:pPr marL="0" marR="0">
              <a:lnSpc>
                <a:spcPct val="115000"/>
              </a:lnSpc>
              <a:spcBef>
                <a:spcPts val="0"/>
              </a:spcBef>
              <a:spcAft>
                <a:spcPts val="800"/>
              </a:spcAft>
            </a:pPr>
            <a:r>
              <a:rPr lang="en-US" sz="1800" b="1" dirty="0" err="1">
                <a:effectLst/>
                <a:latin typeface="Times New Roman" panose="02020603050405020304" pitchFamily="18" charset="0"/>
                <a:ea typeface="Times New Roman" panose="02020603050405020304" pitchFamily="18" charset="0"/>
                <a:cs typeface="Times New Roman" panose="02020603050405020304" pitchFamily="18" charset="0"/>
              </a:rPr>
              <a:t>Serial.print</a:t>
            </a:r>
            <a:r>
              <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rPr>
              <a:t>("Humidity: ");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15000"/>
              </a:lnSpc>
              <a:spcBef>
                <a:spcPts val="0"/>
              </a:spcBef>
              <a:spcAft>
                <a:spcPts val="800"/>
              </a:spcAft>
            </a:pPr>
            <a:r>
              <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b="1" dirty="0" err="1">
                <a:effectLst/>
                <a:latin typeface="Times New Roman" panose="02020603050405020304" pitchFamily="18" charset="0"/>
                <a:ea typeface="Times New Roman" panose="02020603050405020304" pitchFamily="18" charset="0"/>
                <a:cs typeface="Times New Roman" panose="02020603050405020304" pitchFamily="18" charset="0"/>
              </a:rPr>
              <a:t>Serial.print</a:t>
            </a:r>
            <a:r>
              <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rPr>
              <a:t>(h);</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15000"/>
              </a:lnSpc>
              <a:spcBef>
                <a:spcPts val="0"/>
              </a:spcBef>
              <a:spcAft>
                <a:spcPts val="800"/>
              </a:spcAft>
            </a:pPr>
            <a:r>
              <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b="1" dirty="0" err="1">
                <a:effectLst/>
                <a:latin typeface="Times New Roman" panose="02020603050405020304" pitchFamily="18" charset="0"/>
                <a:ea typeface="Times New Roman" panose="02020603050405020304" pitchFamily="18" charset="0"/>
                <a:cs typeface="Times New Roman" panose="02020603050405020304" pitchFamily="18" charset="0"/>
              </a:rPr>
              <a:t>Serial.print</a:t>
            </a:r>
            <a:r>
              <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rPr>
              <a:t>(" %\t");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15000"/>
              </a:lnSpc>
              <a:spcBef>
                <a:spcPts val="0"/>
              </a:spcBef>
              <a:spcAft>
                <a:spcPts val="800"/>
              </a:spcAft>
            </a:pPr>
            <a:r>
              <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b="1" dirty="0" err="1">
                <a:effectLst/>
                <a:latin typeface="Times New Roman" panose="02020603050405020304" pitchFamily="18" charset="0"/>
                <a:ea typeface="Times New Roman" panose="02020603050405020304" pitchFamily="18" charset="0"/>
                <a:cs typeface="Times New Roman" panose="02020603050405020304" pitchFamily="18" charset="0"/>
              </a:rPr>
              <a:t>Serial.print</a:t>
            </a:r>
            <a:r>
              <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rPr>
              <a:t>("Temperature: ");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15000"/>
              </a:lnSpc>
              <a:spcBef>
                <a:spcPts val="0"/>
              </a:spcBef>
              <a:spcAft>
                <a:spcPts val="800"/>
              </a:spcAft>
            </a:pPr>
            <a:r>
              <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b="1" dirty="0" err="1">
                <a:effectLst/>
                <a:latin typeface="Times New Roman" panose="02020603050405020304" pitchFamily="18" charset="0"/>
                <a:ea typeface="Times New Roman" panose="02020603050405020304" pitchFamily="18" charset="0"/>
                <a:cs typeface="Times New Roman" panose="02020603050405020304" pitchFamily="18" charset="0"/>
              </a:rPr>
              <a:t>Serial.print</a:t>
            </a:r>
            <a:r>
              <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rPr>
              <a:t>(t);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15000"/>
              </a:lnSpc>
              <a:spcBef>
                <a:spcPts val="0"/>
              </a:spcBef>
              <a:spcAft>
                <a:spcPts val="800"/>
              </a:spcAft>
            </a:pPr>
            <a:r>
              <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b="1" dirty="0" err="1">
                <a:effectLst/>
                <a:latin typeface="Times New Roman" panose="02020603050405020304" pitchFamily="18" charset="0"/>
                <a:ea typeface="Times New Roman" panose="02020603050405020304" pitchFamily="18" charset="0"/>
                <a:cs typeface="Times New Roman" panose="02020603050405020304" pitchFamily="18" charset="0"/>
              </a:rPr>
              <a:t>Serial.print</a:t>
            </a:r>
            <a:r>
              <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rPr>
              <a:t>(" *C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15000"/>
              </a:lnSpc>
              <a:spcBef>
                <a:spcPts val="0"/>
              </a:spcBef>
              <a:spcAft>
                <a:spcPts val="800"/>
              </a:spcAft>
            </a:pPr>
            <a:r>
              <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b="1" dirty="0" err="1">
                <a:effectLst/>
                <a:latin typeface="Times New Roman" panose="02020603050405020304" pitchFamily="18" charset="0"/>
                <a:ea typeface="Times New Roman" panose="02020603050405020304" pitchFamily="18" charset="0"/>
                <a:cs typeface="Times New Roman" panose="02020603050405020304" pitchFamily="18" charset="0"/>
              </a:rPr>
              <a:t>Serial.print</a:t>
            </a:r>
            <a:r>
              <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rPr>
              <a:t>(f);</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Serial.print</a:t>
            </a:r>
            <a:r>
              <a:rPr lang="en-US" sz="1800" dirty="0">
                <a:effectLst/>
                <a:latin typeface="Calibri" panose="020F0502020204030204" pitchFamily="34" charset="0"/>
                <a:ea typeface="Calibri" panose="020F0502020204030204" pitchFamily="34" charset="0"/>
                <a:cs typeface="Times New Roman" panose="02020603050405020304" pitchFamily="18" charset="0"/>
              </a:rPr>
              <a:t>(" *F\t");</a:t>
            </a:r>
          </a:p>
          <a:p>
            <a:pPr marL="0" marR="0">
              <a:lnSpc>
                <a:spcPct val="115000"/>
              </a:lnSpc>
              <a:spcBef>
                <a:spcPts val="0"/>
              </a:spcBef>
              <a:spcAft>
                <a:spcPts val="800"/>
              </a:spcAft>
            </a:pPr>
            <a:r>
              <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b="1" dirty="0" err="1">
                <a:effectLst/>
                <a:latin typeface="Times New Roman" panose="02020603050405020304" pitchFamily="18" charset="0"/>
                <a:ea typeface="Times New Roman" panose="02020603050405020304" pitchFamily="18" charset="0"/>
                <a:cs typeface="Times New Roman" panose="02020603050405020304" pitchFamily="18" charset="0"/>
              </a:rPr>
              <a:t>Serial.print</a:t>
            </a:r>
            <a:r>
              <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rPr>
              <a:t>("Heat index: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15000"/>
              </a:lnSpc>
              <a:spcBef>
                <a:spcPts val="0"/>
              </a:spcBef>
              <a:spcAft>
                <a:spcPts val="800"/>
              </a:spcAft>
            </a:pPr>
            <a:r>
              <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b="1" dirty="0" err="1">
                <a:effectLst/>
                <a:latin typeface="Times New Roman" panose="02020603050405020304" pitchFamily="18" charset="0"/>
                <a:ea typeface="Times New Roman" panose="02020603050405020304" pitchFamily="18" charset="0"/>
                <a:cs typeface="Times New Roman" panose="02020603050405020304" pitchFamily="18" charset="0"/>
              </a:rPr>
              <a:t>Serial.print</a:t>
            </a:r>
            <a:r>
              <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rPr>
              <a:t>(hi);</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15000"/>
              </a:lnSpc>
              <a:spcBef>
                <a:spcPts val="0"/>
              </a:spcBef>
              <a:spcAft>
                <a:spcPts val="800"/>
              </a:spcAft>
            </a:pPr>
            <a:r>
              <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b="1" dirty="0" err="1">
                <a:effectLst/>
                <a:latin typeface="Times New Roman" panose="02020603050405020304" pitchFamily="18" charset="0"/>
                <a:ea typeface="Times New Roman" panose="02020603050405020304" pitchFamily="18" charset="0"/>
                <a:cs typeface="Times New Roman" panose="02020603050405020304" pitchFamily="18" charset="0"/>
              </a:rPr>
              <a:t>Serial.println</a:t>
            </a:r>
            <a:r>
              <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rPr>
              <a:t>(" *F");</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15000"/>
              </a:lnSpc>
              <a:spcBef>
                <a:spcPts val="0"/>
              </a:spcBef>
              <a:spcAft>
                <a:spcPts val="800"/>
              </a:spcAft>
            </a:pPr>
            <a:r>
              <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400068970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7A2762-30BD-84A6-CD63-BB4348307F98}"/>
              </a:ext>
            </a:extLst>
          </p:cNvPr>
          <p:cNvSpPr>
            <a:spLocks noGrp="1"/>
          </p:cNvSpPr>
          <p:nvPr>
            <p:ph type="title"/>
          </p:nvPr>
        </p:nvSpPr>
        <p:spPr>
          <a:xfrm>
            <a:off x="87549" y="365126"/>
            <a:ext cx="11266251" cy="802194"/>
          </a:xfrm>
        </p:spPr>
        <p:txBody>
          <a:bodyPr>
            <a:normAutofit fontScale="90000"/>
          </a:bodyPr>
          <a:lstStyle/>
          <a:p>
            <a:br>
              <a:rPr lang="en-US" sz="4400" b="1" dirty="0">
                <a:effectLst/>
                <a:latin typeface="Times New Roman" panose="02020603050405020304" pitchFamily="18" charset="0"/>
                <a:ea typeface="Arial" panose="020B0604020202020204" pitchFamily="34" charset="0"/>
                <a:cs typeface="Times New Roman" panose="02020603050405020304" pitchFamily="18" charset="0"/>
              </a:rPr>
            </a:br>
            <a:r>
              <a:rPr lang="en-US" sz="4400" b="1" dirty="0">
                <a:effectLst/>
                <a:latin typeface="Times New Roman" panose="02020603050405020304" pitchFamily="18" charset="0"/>
                <a:ea typeface="Arial" panose="020B0604020202020204" pitchFamily="34" charset="0"/>
                <a:cs typeface="Times New Roman" panose="02020603050405020304" pitchFamily="18" charset="0"/>
              </a:rPr>
              <a:t>               2.Thonny IDE</a:t>
            </a:r>
            <a:br>
              <a:rPr lang="en-US" sz="4400" dirty="0">
                <a:effectLst/>
                <a:latin typeface="Calibri" panose="020F0502020204030204" pitchFamily="34" charset="0"/>
                <a:ea typeface="Calibri" panose="020F0502020204030204" pitchFamily="34" charset="0"/>
                <a:cs typeface="Times New Roman" panose="02020603050405020304" pitchFamily="18" charset="0"/>
              </a:rPr>
            </a:br>
            <a:endParaRPr lang="en-US" dirty="0"/>
          </a:p>
        </p:txBody>
      </p:sp>
      <p:sp>
        <p:nvSpPr>
          <p:cNvPr id="3" name="Content Placeholder 2">
            <a:extLst>
              <a:ext uri="{FF2B5EF4-FFF2-40B4-BE49-F238E27FC236}">
                <a16:creationId xmlns:a16="http://schemas.microsoft.com/office/drawing/2014/main" id="{E2A2670F-3D1C-9881-6866-7948527A3832}"/>
              </a:ext>
            </a:extLst>
          </p:cNvPr>
          <p:cNvSpPr>
            <a:spLocks noGrp="1"/>
          </p:cNvSpPr>
          <p:nvPr>
            <p:ph idx="1"/>
          </p:nvPr>
        </p:nvSpPr>
        <p:spPr>
          <a:xfrm>
            <a:off x="330740" y="1099226"/>
            <a:ext cx="11023060" cy="5622587"/>
          </a:xfrm>
        </p:spPr>
        <p:txBody>
          <a:bodyPr>
            <a:normAutofit/>
          </a:bodyPr>
          <a:lstStyle/>
          <a:p>
            <a:pPr marL="342900" marR="0" lvl="0" indent="-342900">
              <a:lnSpc>
                <a:spcPct val="115000"/>
              </a:lnSpc>
              <a:spcBef>
                <a:spcPts val="0"/>
              </a:spcBef>
              <a:spcAft>
                <a:spcPts val="800"/>
              </a:spcAft>
              <a:buSzPts val="1000"/>
              <a:buFont typeface="Symbol" panose="05050102010706020507" pitchFamily="18" charset="2"/>
              <a:buChar char=""/>
              <a:tabLst>
                <a:tab pos="457200" algn="l"/>
              </a:tabLst>
            </a:pPr>
            <a:r>
              <a:rPr lang="en-US" sz="3200" b="1" dirty="0">
                <a:effectLst/>
                <a:latin typeface="Times New Roman" panose="02020603050405020304" pitchFamily="18" charset="0"/>
                <a:ea typeface="Arial" panose="020B0604020202020204" pitchFamily="34" charset="0"/>
                <a:cs typeface="Times New Roman" panose="02020603050405020304" pitchFamily="18" charset="0"/>
              </a:rPr>
              <a:t>Overview:</a:t>
            </a:r>
            <a:r>
              <a:rPr lang="en-US" sz="32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3200" dirty="0" err="1">
                <a:effectLst/>
                <a:latin typeface="Times New Roman" panose="02020603050405020304" pitchFamily="18" charset="0"/>
                <a:ea typeface="Arial" panose="020B0604020202020204" pitchFamily="34" charset="0"/>
                <a:cs typeface="Times New Roman" panose="02020603050405020304" pitchFamily="18" charset="0"/>
              </a:rPr>
              <a:t>Thonny</a:t>
            </a:r>
            <a:r>
              <a:rPr lang="en-US" sz="3200" dirty="0">
                <a:effectLst/>
                <a:latin typeface="Times New Roman" panose="02020603050405020304" pitchFamily="18" charset="0"/>
                <a:ea typeface="Arial" panose="020B0604020202020204" pitchFamily="34" charset="0"/>
                <a:cs typeface="Times New Roman" panose="02020603050405020304" pitchFamily="18" charset="0"/>
              </a:rPr>
              <a:t> is a beginner-friendly Python IDE often used for programming microcontrollers like </a:t>
            </a:r>
            <a:r>
              <a:rPr lang="en-US" sz="3200" b="1" dirty="0">
                <a:effectLst/>
                <a:latin typeface="Times New Roman" panose="02020603050405020304" pitchFamily="18" charset="0"/>
                <a:ea typeface="Arial" panose="020B0604020202020204" pitchFamily="34" charset="0"/>
                <a:cs typeface="Times New Roman" panose="02020603050405020304" pitchFamily="18" charset="0"/>
              </a:rPr>
              <a:t>Raspberry Pi or Micro Python-supported boards.</a:t>
            </a:r>
            <a:endParaRPr lang="en-US" sz="3200" b="1"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15000"/>
              </a:lnSpc>
              <a:spcBef>
                <a:spcPts val="0"/>
              </a:spcBef>
              <a:spcAft>
                <a:spcPts val="800"/>
              </a:spcAft>
              <a:buSzPts val="1000"/>
              <a:buFont typeface="Symbol" panose="05050102010706020507" pitchFamily="18" charset="2"/>
              <a:buChar char=""/>
              <a:tabLst>
                <a:tab pos="457200" algn="l"/>
              </a:tabLst>
            </a:pPr>
            <a:r>
              <a:rPr lang="en-US" sz="3200" b="1" dirty="0">
                <a:effectLst/>
                <a:latin typeface="Times New Roman" panose="02020603050405020304" pitchFamily="18" charset="0"/>
                <a:ea typeface="Arial" panose="020B0604020202020204" pitchFamily="34" charset="0"/>
                <a:cs typeface="Times New Roman" panose="02020603050405020304" pitchFamily="18" charset="0"/>
              </a:rPr>
              <a:t>Features:</a:t>
            </a:r>
            <a:r>
              <a:rPr lang="en-US" sz="3200" dirty="0">
                <a:effectLst/>
                <a:latin typeface="Times New Roman" panose="02020603050405020304" pitchFamily="18" charset="0"/>
                <a:ea typeface="Arial" panose="020B0604020202020204" pitchFamily="34" charset="0"/>
                <a:cs typeface="Times New Roman" panose="02020603050405020304" pitchFamily="18" charset="0"/>
              </a:rPr>
              <a:t> It provides an easy-to-use interface, debugger, and Python shell, suitable for educational purposes and beginners learning Python programming.</a:t>
            </a:r>
            <a:endParaRPr lang="en-US" sz="32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15000"/>
              </a:lnSpc>
              <a:spcBef>
                <a:spcPts val="0"/>
              </a:spcBef>
              <a:spcAft>
                <a:spcPts val="800"/>
              </a:spcAft>
              <a:buSzPts val="1000"/>
              <a:buFont typeface="Symbol" panose="05050102010706020507" pitchFamily="18" charset="2"/>
              <a:buChar char=""/>
              <a:tabLst>
                <a:tab pos="457200" algn="l"/>
              </a:tabLst>
            </a:pPr>
            <a:r>
              <a:rPr lang="en-US" sz="3200" b="1" dirty="0">
                <a:effectLst/>
                <a:latin typeface="Times New Roman" panose="02020603050405020304" pitchFamily="18" charset="0"/>
                <a:ea typeface="Arial" panose="020B0604020202020204" pitchFamily="34" charset="0"/>
                <a:cs typeface="Times New Roman" panose="02020603050405020304" pitchFamily="18" charset="0"/>
              </a:rPr>
              <a:t>Setup:</a:t>
            </a:r>
            <a:r>
              <a:rPr lang="en-US" sz="3200" dirty="0">
                <a:effectLst/>
                <a:latin typeface="Times New Roman" panose="02020603050405020304" pitchFamily="18" charset="0"/>
                <a:ea typeface="Arial" panose="020B0604020202020204" pitchFamily="34" charset="0"/>
                <a:cs typeface="Times New Roman" panose="02020603050405020304" pitchFamily="18" charset="0"/>
              </a:rPr>
              <a:t> Install </a:t>
            </a:r>
            <a:r>
              <a:rPr lang="en-US" sz="3200" dirty="0" err="1">
                <a:effectLst/>
                <a:latin typeface="Times New Roman" panose="02020603050405020304" pitchFamily="18" charset="0"/>
                <a:ea typeface="Arial" panose="020B0604020202020204" pitchFamily="34" charset="0"/>
                <a:cs typeface="Times New Roman" panose="02020603050405020304" pitchFamily="18" charset="0"/>
              </a:rPr>
              <a:t>Thonny</a:t>
            </a:r>
            <a:r>
              <a:rPr lang="en-US" sz="3200" dirty="0">
                <a:effectLst/>
                <a:latin typeface="Times New Roman" panose="02020603050405020304" pitchFamily="18" charset="0"/>
                <a:ea typeface="Arial" panose="020B0604020202020204" pitchFamily="34" charset="0"/>
                <a:cs typeface="Times New Roman" panose="02020603050405020304" pitchFamily="18" charset="0"/>
              </a:rPr>
              <a:t>, select the interpreter for the microcontroller or board, and start writing and executing Python code.</a:t>
            </a:r>
            <a:endParaRPr lang="en-US" sz="32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331267734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422666-A407-CB03-A623-B37CC8DB5114}"/>
              </a:ext>
            </a:extLst>
          </p:cNvPr>
          <p:cNvSpPr>
            <a:spLocks noGrp="1"/>
          </p:cNvSpPr>
          <p:nvPr>
            <p:ph type="title"/>
          </p:nvPr>
        </p:nvSpPr>
        <p:spPr>
          <a:xfrm>
            <a:off x="311285" y="365125"/>
            <a:ext cx="11042515" cy="607641"/>
          </a:xfrm>
        </p:spPr>
        <p:txBody>
          <a:bodyPr>
            <a:normAutofit fontScale="90000"/>
          </a:bodyPr>
          <a:lstStyle/>
          <a:p>
            <a:r>
              <a:rPr lang="en-US" b="1" dirty="0">
                <a:latin typeface="Times New Roman" panose="02020603050405020304" pitchFamily="18" charset="0"/>
                <a:cs typeface="Times New Roman" panose="02020603050405020304" pitchFamily="18" charset="0"/>
              </a:rPr>
              <a:t>Lets talk about Raspberry</a:t>
            </a:r>
          </a:p>
        </p:txBody>
      </p:sp>
      <p:sp>
        <p:nvSpPr>
          <p:cNvPr id="3" name="Content Placeholder 2">
            <a:extLst>
              <a:ext uri="{FF2B5EF4-FFF2-40B4-BE49-F238E27FC236}">
                <a16:creationId xmlns:a16="http://schemas.microsoft.com/office/drawing/2014/main" id="{8B012165-8E83-45C6-182E-BF6FB6AEDC17}"/>
              </a:ext>
            </a:extLst>
          </p:cNvPr>
          <p:cNvSpPr>
            <a:spLocks noGrp="1"/>
          </p:cNvSpPr>
          <p:nvPr>
            <p:ph idx="1"/>
          </p:nvPr>
        </p:nvSpPr>
        <p:spPr>
          <a:xfrm>
            <a:off x="311285" y="1134960"/>
            <a:ext cx="11488366" cy="5538213"/>
          </a:xfrm>
        </p:spPr>
        <p:txBody>
          <a:bodyPr/>
          <a:lstStyle/>
          <a:p>
            <a:pPr marL="0" indent="0">
              <a:buNone/>
            </a:pPr>
            <a:r>
              <a:rPr lang="en-US" dirty="0"/>
              <a:t>What is the Raspberry pi ?</a:t>
            </a:r>
          </a:p>
          <a:p>
            <a:pPr marL="0" indent="0">
              <a:buNone/>
            </a:pPr>
            <a:r>
              <a:rPr lang="en-US" dirty="0"/>
              <a:t>Raspberry pi The Raspberry Pi is a low cost, credit-card sized computer that plugs into a computer monitor or TV, and uses a standard keyboard and mouse. It is a capable little device that enables people of all ages to explore computing, and to learn how to program in languages like Scratch and Python. It’s capable of 45 doing everything you’d expect a desktop computer to do, from browsing the internet and playing </a:t>
            </a:r>
            <a:r>
              <a:rPr lang="en-US" dirty="0" err="1"/>
              <a:t>highdefinition</a:t>
            </a:r>
            <a:r>
              <a:rPr lang="en-US" dirty="0"/>
              <a:t> video, to making spreadsheets, word-processing, and playing games.</a:t>
            </a:r>
          </a:p>
        </p:txBody>
      </p:sp>
    </p:spTree>
    <p:extLst>
      <p:ext uri="{BB962C8B-B14F-4D97-AF65-F5344CB8AC3E}">
        <p14:creationId xmlns:p14="http://schemas.microsoft.com/office/powerpoint/2010/main" val="1947931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C2899C6E-F299-63F9-16F0-C1BCAA955306}"/>
              </a:ext>
            </a:extLst>
          </p:cNvPr>
          <p:cNvPicPr>
            <a:picLocks noGrp="1" noChangeAspect="1"/>
          </p:cNvPicPr>
          <p:nvPr>
            <p:ph idx="1"/>
          </p:nvPr>
        </p:nvPicPr>
        <p:blipFill>
          <a:blip r:embed="rId2"/>
          <a:stretch>
            <a:fillRect/>
          </a:stretch>
        </p:blipFill>
        <p:spPr>
          <a:xfrm>
            <a:off x="642026" y="654050"/>
            <a:ext cx="10665736" cy="5513286"/>
          </a:xfrm>
        </p:spPr>
      </p:pic>
    </p:spTree>
    <p:extLst>
      <p:ext uri="{BB962C8B-B14F-4D97-AF65-F5344CB8AC3E}">
        <p14:creationId xmlns:p14="http://schemas.microsoft.com/office/powerpoint/2010/main" val="252407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10C8C2-79D7-C423-F542-75CBB1C2D3C6}"/>
              </a:ext>
            </a:extLst>
          </p:cNvPr>
          <p:cNvSpPr>
            <a:spLocks noGrp="1"/>
          </p:cNvSpPr>
          <p:nvPr>
            <p:ph type="title"/>
          </p:nvPr>
        </p:nvSpPr>
        <p:spPr>
          <a:xfrm>
            <a:off x="838200" y="157316"/>
            <a:ext cx="10515600" cy="688258"/>
          </a:xfrm>
        </p:spPr>
        <p:txBody>
          <a:bodyPr>
            <a:normAutofit fontScale="90000"/>
          </a:bodyPr>
          <a:lstStyle/>
          <a:p>
            <a:pPr algn="ctr"/>
            <a:r>
              <a:rPr lang="en-US" b="1" dirty="0">
                <a:effectLst/>
                <a:latin typeface="Times New Roman" panose="02020603050405020304" pitchFamily="18" charset="0"/>
                <a:ea typeface="Arial" panose="020B0604020202020204" pitchFamily="34" charset="0"/>
              </a:rPr>
              <a:t>Examples </a:t>
            </a:r>
            <a:endParaRPr lang="en-US" dirty="0"/>
          </a:p>
        </p:txBody>
      </p:sp>
      <p:sp>
        <p:nvSpPr>
          <p:cNvPr id="3" name="Content Placeholder 2">
            <a:extLst>
              <a:ext uri="{FF2B5EF4-FFF2-40B4-BE49-F238E27FC236}">
                <a16:creationId xmlns:a16="http://schemas.microsoft.com/office/drawing/2014/main" id="{04331073-E49D-B8E9-1632-E567B9D12BBF}"/>
              </a:ext>
            </a:extLst>
          </p:cNvPr>
          <p:cNvSpPr>
            <a:spLocks noGrp="1"/>
          </p:cNvSpPr>
          <p:nvPr>
            <p:ph idx="1"/>
          </p:nvPr>
        </p:nvSpPr>
        <p:spPr>
          <a:xfrm>
            <a:off x="285135" y="983226"/>
            <a:ext cx="11739717" cy="5717458"/>
          </a:xfrm>
        </p:spPr>
        <p:txBody>
          <a:bodyPr>
            <a:normAutofit/>
          </a:bodyPr>
          <a:lstStyle/>
          <a:p>
            <a:r>
              <a:rPr lang="en-US" sz="3600" b="1" dirty="0">
                <a:latin typeface="Times New Roman" panose="02020603050405020304" pitchFamily="18" charset="0"/>
                <a:ea typeface="Arial" panose="020B0604020202020204" pitchFamily="34" charset="0"/>
              </a:rPr>
              <a:t>P</a:t>
            </a:r>
            <a:r>
              <a:rPr lang="en-US" sz="3600" b="1" dirty="0">
                <a:effectLst/>
                <a:latin typeface="Times New Roman" panose="02020603050405020304" pitchFamily="18" charset="0"/>
                <a:ea typeface="Arial" panose="020B0604020202020204" pitchFamily="34" charset="0"/>
              </a:rPr>
              <a:t>seudocode for LED Blink with Arduino structure</a:t>
            </a:r>
          </a:p>
          <a:p>
            <a:pPr marL="0" marR="0" algn="just">
              <a:lnSpc>
                <a:spcPct val="115000"/>
              </a:lnSpc>
              <a:spcBef>
                <a:spcPts val="0"/>
              </a:spcBef>
              <a:spcAft>
                <a:spcPts val="1200"/>
              </a:spcAft>
            </a:pPr>
            <a:r>
              <a:rPr lang="en-US" sz="4000" dirty="0">
                <a:effectLst/>
                <a:latin typeface="Times New Roman" panose="02020603050405020304" pitchFamily="18" charset="0"/>
                <a:ea typeface="Calibri" panose="020F0502020204030204" pitchFamily="34" charset="0"/>
                <a:cs typeface="Times New Roman" panose="02020603050405020304" pitchFamily="18" charset="0"/>
              </a:rPr>
              <a:t>void setup:</a:t>
            </a:r>
            <a:endParaRPr lang="en-US" sz="40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gn="just">
              <a:lnSpc>
                <a:spcPct val="115000"/>
              </a:lnSpc>
              <a:spcBef>
                <a:spcPts val="0"/>
              </a:spcBef>
              <a:spcAft>
                <a:spcPts val="0"/>
              </a:spcAft>
              <a:buNone/>
            </a:pPr>
            <a:r>
              <a:rPr lang="en-US" sz="4000" dirty="0">
                <a:effectLst/>
                <a:latin typeface="Times New Roman" panose="02020603050405020304" pitchFamily="18" charset="0"/>
                <a:ea typeface="Calibri" panose="020F0502020204030204" pitchFamily="34" charset="0"/>
                <a:cs typeface="Times New Roman" panose="02020603050405020304" pitchFamily="18" charset="0"/>
              </a:rPr>
              <a:t>initialize LED_PIN as output</a:t>
            </a:r>
            <a:endParaRPr lang="en-US" sz="40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just">
              <a:lnSpc>
                <a:spcPct val="115000"/>
              </a:lnSpc>
              <a:spcBef>
                <a:spcPts val="0"/>
              </a:spcBef>
              <a:spcAft>
                <a:spcPts val="0"/>
              </a:spcAft>
            </a:pPr>
            <a:r>
              <a:rPr lang="en-US" sz="4000" dirty="0">
                <a:effectLst/>
                <a:latin typeface="Times New Roman" panose="02020603050405020304" pitchFamily="18" charset="0"/>
                <a:ea typeface="Calibri" panose="020F0502020204030204" pitchFamily="34" charset="0"/>
                <a:cs typeface="Times New Roman" panose="02020603050405020304" pitchFamily="18" charset="0"/>
              </a:rPr>
              <a:t>void loop:</a:t>
            </a:r>
            <a:endParaRPr lang="en-US" sz="40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gn="just">
              <a:lnSpc>
                <a:spcPct val="115000"/>
              </a:lnSpc>
              <a:spcBef>
                <a:spcPts val="0"/>
              </a:spcBef>
              <a:spcAft>
                <a:spcPts val="0"/>
              </a:spcAft>
              <a:buNone/>
            </a:pPr>
            <a:r>
              <a:rPr lang="en-US" sz="4000" dirty="0" err="1">
                <a:effectLst/>
                <a:latin typeface="Times New Roman" panose="02020603050405020304" pitchFamily="18" charset="0"/>
                <a:ea typeface="Calibri" panose="020F0502020204030204" pitchFamily="34" charset="0"/>
                <a:cs typeface="Times New Roman" panose="02020603050405020304" pitchFamily="18" charset="0"/>
              </a:rPr>
              <a:t>turn_on</a:t>
            </a:r>
            <a:r>
              <a:rPr lang="en-US" sz="4000" dirty="0">
                <a:effectLst/>
                <a:latin typeface="Times New Roman" panose="02020603050405020304" pitchFamily="18" charset="0"/>
                <a:ea typeface="Calibri" panose="020F0502020204030204" pitchFamily="34" charset="0"/>
                <a:cs typeface="Times New Roman" panose="02020603050405020304" pitchFamily="18" charset="0"/>
              </a:rPr>
              <a:t>(LED_PIN)</a:t>
            </a:r>
            <a:endParaRPr lang="en-US" sz="40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gn="just">
              <a:lnSpc>
                <a:spcPct val="115000"/>
              </a:lnSpc>
              <a:spcBef>
                <a:spcPts val="0"/>
              </a:spcBef>
              <a:spcAft>
                <a:spcPts val="0"/>
              </a:spcAft>
              <a:buNone/>
            </a:pPr>
            <a:r>
              <a:rPr lang="en-US" sz="4000" dirty="0" err="1">
                <a:effectLst/>
                <a:latin typeface="Times New Roman" panose="02020603050405020304" pitchFamily="18" charset="0"/>
                <a:ea typeface="Calibri" panose="020F0502020204030204" pitchFamily="34" charset="0"/>
                <a:cs typeface="Times New Roman" panose="02020603050405020304" pitchFamily="18" charset="0"/>
              </a:rPr>
              <a:t>wait_for</a:t>
            </a:r>
            <a:r>
              <a:rPr lang="en-US" sz="4000" dirty="0">
                <a:effectLst/>
                <a:latin typeface="Times New Roman" panose="02020603050405020304" pitchFamily="18" charset="0"/>
                <a:ea typeface="Calibri" panose="020F0502020204030204" pitchFamily="34" charset="0"/>
                <a:cs typeface="Times New Roman" panose="02020603050405020304" pitchFamily="18" charset="0"/>
              </a:rPr>
              <a:t>(seconds: 1)</a:t>
            </a:r>
            <a:endParaRPr lang="en-US" sz="40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gn="just">
              <a:lnSpc>
                <a:spcPct val="115000"/>
              </a:lnSpc>
              <a:spcBef>
                <a:spcPts val="0"/>
              </a:spcBef>
              <a:spcAft>
                <a:spcPts val="0"/>
              </a:spcAft>
              <a:buNone/>
            </a:pPr>
            <a:r>
              <a:rPr lang="en-US" sz="4000" dirty="0" err="1">
                <a:effectLst/>
                <a:latin typeface="Times New Roman" panose="02020603050405020304" pitchFamily="18" charset="0"/>
                <a:ea typeface="Calibri" panose="020F0502020204030204" pitchFamily="34" charset="0"/>
                <a:cs typeface="Times New Roman" panose="02020603050405020304" pitchFamily="18" charset="0"/>
              </a:rPr>
              <a:t>turn_off</a:t>
            </a:r>
            <a:r>
              <a:rPr lang="en-US" sz="4000" dirty="0">
                <a:effectLst/>
                <a:latin typeface="Times New Roman" panose="02020603050405020304" pitchFamily="18" charset="0"/>
                <a:ea typeface="Calibri" panose="020F0502020204030204" pitchFamily="34" charset="0"/>
                <a:cs typeface="Times New Roman" panose="02020603050405020304" pitchFamily="18" charset="0"/>
              </a:rPr>
              <a:t>(LED_PIN)</a:t>
            </a:r>
            <a:endParaRPr lang="en-US" sz="40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gn="just">
              <a:lnSpc>
                <a:spcPct val="115000"/>
              </a:lnSpc>
              <a:spcBef>
                <a:spcPts val="0"/>
              </a:spcBef>
              <a:spcAft>
                <a:spcPts val="0"/>
              </a:spcAft>
              <a:buNone/>
            </a:pPr>
            <a:r>
              <a:rPr lang="en-US" sz="4000" dirty="0" err="1">
                <a:effectLst/>
                <a:latin typeface="Times New Roman" panose="02020603050405020304" pitchFamily="18" charset="0"/>
                <a:ea typeface="Calibri" panose="020F0502020204030204" pitchFamily="34" charset="0"/>
                <a:cs typeface="Times New Roman" panose="02020603050405020304" pitchFamily="18" charset="0"/>
              </a:rPr>
              <a:t>wait_for</a:t>
            </a:r>
            <a:r>
              <a:rPr lang="en-US" sz="4000" dirty="0">
                <a:effectLst/>
                <a:latin typeface="Times New Roman" panose="02020603050405020304" pitchFamily="18" charset="0"/>
                <a:ea typeface="Calibri" panose="020F0502020204030204" pitchFamily="34" charset="0"/>
                <a:cs typeface="Times New Roman" panose="02020603050405020304" pitchFamily="18" charset="0"/>
              </a:rPr>
              <a:t>(seconds: 1)</a:t>
            </a:r>
            <a:endParaRPr lang="en-US" sz="40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sz="3600" b="1" dirty="0"/>
          </a:p>
        </p:txBody>
      </p:sp>
    </p:spTree>
    <p:extLst>
      <p:ext uri="{BB962C8B-B14F-4D97-AF65-F5344CB8AC3E}">
        <p14:creationId xmlns:p14="http://schemas.microsoft.com/office/powerpoint/2010/main" val="199776714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8A75067-EB2C-6AB1-965D-13B7463D943D}"/>
              </a:ext>
            </a:extLst>
          </p:cNvPr>
          <p:cNvSpPr>
            <a:spLocks noGrp="1"/>
          </p:cNvSpPr>
          <p:nvPr>
            <p:ph idx="1"/>
          </p:nvPr>
        </p:nvSpPr>
        <p:spPr>
          <a:xfrm>
            <a:off x="116732" y="194553"/>
            <a:ext cx="11945566" cy="6507804"/>
          </a:xfrm>
        </p:spPr>
        <p:txBody>
          <a:bodyPr>
            <a:normAutofit/>
          </a:bodyPr>
          <a:lstStyle/>
          <a:p>
            <a:pPr marL="0" indent="0" algn="just">
              <a:buNone/>
            </a:pPr>
            <a:r>
              <a:rPr lang="en-US" sz="3600" b="1" dirty="0">
                <a:latin typeface="Times New Roman" panose="02020603050405020304" pitchFamily="18" charset="0"/>
                <a:cs typeface="Times New Roman" panose="02020603050405020304" pitchFamily="18" charset="0"/>
              </a:rPr>
              <a:t>Raspberry Pi </a:t>
            </a:r>
            <a:r>
              <a:rPr lang="en-US" sz="3600" dirty="0">
                <a:latin typeface="Times New Roman" panose="02020603050405020304" pitchFamily="18" charset="0"/>
                <a:cs typeface="Times New Roman" panose="02020603050405020304" pitchFamily="18" charset="0"/>
              </a:rPr>
              <a:t>is a much popular device used in building IoT project. </a:t>
            </a:r>
          </a:p>
          <a:p>
            <a:pPr marL="0" indent="0" algn="just">
              <a:buNone/>
            </a:pPr>
            <a:r>
              <a:rPr lang="en-US" sz="3600" dirty="0">
                <a:latin typeface="Times New Roman" panose="02020603050405020304" pitchFamily="18" charset="0"/>
                <a:cs typeface="Times New Roman" panose="02020603050405020304" pitchFamily="18" charset="0"/>
              </a:rPr>
              <a:t>The recently launched </a:t>
            </a:r>
            <a:r>
              <a:rPr lang="en-US" sz="3600" b="1" dirty="0">
                <a:latin typeface="Times New Roman" panose="02020603050405020304" pitchFamily="18" charset="0"/>
                <a:cs typeface="Times New Roman" panose="02020603050405020304" pitchFamily="18" charset="0"/>
              </a:rPr>
              <a:t>Raspberry Pi 3 </a:t>
            </a:r>
            <a:r>
              <a:rPr lang="en-US" sz="3600" dirty="0">
                <a:latin typeface="Times New Roman" panose="02020603050405020304" pitchFamily="18" charset="0"/>
                <a:cs typeface="Times New Roman" panose="02020603050405020304" pitchFamily="18" charset="0"/>
              </a:rPr>
              <a:t>includes built-in </a:t>
            </a:r>
            <a:r>
              <a:rPr lang="en-US" sz="3600" dirty="0" err="1">
                <a:latin typeface="Times New Roman" panose="02020603050405020304" pitchFamily="18" charset="0"/>
                <a:cs typeface="Times New Roman" panose="02020603050405020304" pitchFamily="18" charset="0"/>
              </a:rPr>
              <a:t>WiFi</a:t>
            </a:r>
            <a:r>
              <a:rPr lang="en-US" sz="3600" dirty="0">
                <a:latin typeface="Times New Roman" panose="02020603050405020304" pitchFamily="18" charset="0"/>
                <a:cs typeface="Times New Roman" panose="02020603050405020304" pitchFamily="18" charset="0"/>
              </a:rPr>
              <a:t> and Bluetooth making the most compact and standalone computer. </a:t>
            </a:r>
          </a:p>
          <a:p>
            <a:pPr marL="0" indent="0" algn="just">
              <a:buNone/>
            </a:pPr>
            <a:r>
              <a:rPr lang="en-US" sz="3600" dirty="0">
                <a:latin typeface="Times New Roman" panose="02020603050405020304" pitchFamily="18" charset="0"/>
                <a:cs typeface="Times New Roman" panose="02020603050405020304" pitchFamily="18" charset="0"/>
              </a:rPr>
              <a:t>Conversely, since it is a computer, the </a:t>
            </a:r>
            <a:r>
              <a:rPr lang="en-US" sz="3600" b="1" dirty="0">
                <a:latin typeface="Times New Roman" panose="02020603050405020304" pitchFamily="18" charset="0"/>
                <a:cs typeface="Times New Roman" panose="02020603050405020304" pitchFamily="18" charset="0"/>
              </a:rPr>
              <a:t>Raspberry Pi </a:t>
            </a:r>
            <a:r>
              <a:rPr lang="en-US" sz="3600" dirty="0">
                <a:latin typeface="Times New Roman" panose="02020603050405020304" pitchFamily="18" charset="0"/>
                <a:cs typeface="Times New Roman" panose="02020603050405020304" pitchFamily="18" charset="0"/>
              </a:rPr>
              <a:t>runs an Operating System. That means that you can run multiple programs on it and you can run applications that use Internet services. It is actually a small computer, it runs Linux as operating system and has a full network system, solving thus the processing problem of the Arduino. </a:t>
            </a:r>
          </a:p>
        </p:txBody>
      </p:sp>
    </p:spTree>
    <p:extLst>
      <p:ext uri="{BB962C8B-B14F-4D97-AF65-F5344CB8AC3E}">
        <p14:creationId xmlns:p14="http://schemas.microsoft.com/office/powerpoint/2010/main" val="230513435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3B59195-841F-DAD6-657A-6D3E9B3901D7}"/>
              </a:ext>
            </a:extLst>
          </p:cNvPr>
          <p:cNvSpPr>
            <a:spLocks noGrp="1"/>
          </p:cNvSpPr>
          <p:nvPr>
            <p:ph idx="1"/>
          </p:nvPr>
        </p:nvSpPr>
        <p:spPr>
          <a:xfrm>
            <a:off x="175097" y="194553"/>
            <a:ext cx="11916383" cy="6556443"/>
          </a:xfrm>
        </p:spPr>
        <p:txBody>
          <a:bodyPr>
            <a:normAutofit/>
          </a:bodyPr>
          <a:lstStyle/>
          <a:p>
            <a:pPr marL="0" indent="0">
              <a:buNone/>
            </a:pPr>
            <a:r>
              <a:rPr lang="en-US" sz="3600" b="1" dirty="0">
                <a:latin typeface="Times New Roman" panose="02020603050405020304" pitchFamily="18" charset="0"/>
                <a:cs typeface="Times New Roman" panose="02020603050405020304" pitchFamily="18" charset="0"/>
              </a:rPr>
              <a:t>Pin detail</a:t>
            </a:r>
          </a:p>
          <a:p>
            <a:pPr marL="0" indent="0">
              <a:buNone/>
            </a:pPr>
            <a:endParaRPr lang="en-US" sz="3600" b="1"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A2DCBD3E-A043-766E-517A-C0405EFA9597}"/>
              </a:ext>
            </a:extLst>
          </p:cNvPr>
          <p:cNvPicPr>
            <a:picLocks noChangeAspect="1"/>
          </p:cNvPicPr>
          <p:nvPr/>
        </p:nvPicPr>
        <p:blipFill>
          <a:blip r:embed="rId2"/>
          <a:stretch>
            <a:fillRect/>
          </a:stretch>
        </p:blipFill>
        <p:spPr>
          <a:xfrm>
            <a:off x="175097" y="787940"/>
            <a:ext cx="10294177" cy="5379396"/>
          </a:xfrm>
          <a:prstGeom prst="rect">
            <a:avLst/>
          </a:prstGeom>
        </p:spPr>
      </p:pic>
    </p:spTree>
    <p:extLst>
      <p:ext uri="{BB962C8B-B14F-4D97-AF65-F5344CB8AC3E}">
        <p14:creationId xmlns:p14="http://schemas.microsoft.com/office/powerpoint/2010/main" val="30806691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7FB2BFDB-B4C9-C7DD-803C-42DB55283266}"/>
              </a:ext>
            </a:extLst>
          </p:cNvPr>
          <p:cNvPicPr>
            <a:picLocks noGrp="1" noChangeAspect="1"/>
          </p:cNvPicPr>
          <p:nvPr>
            <p:ph idx="1"/>
          </p:nvPr>
        </p:nvPicPr>
        <p:blipFill>
          <a:blip r:embed="rId2"/>
          <a:stretch>
            <a:fillRect/>
          </a:stretch>
        </p:blipFill>
        <p:spPr>
          <a:xfrm>
            <a:off x="301557" y="330741"/>
            <a:ext cx="11225720" cy="5992238"/>
          </a:xfrm>
        </p:spPr>
      </p:pic>
    </p:spTree>
    <p:extLst>
      <p:ext uri="{BB962C8B-B14F-4D97-AF65-F5344CB8AC3E}">
        <p14:creationId xmlns:p14="http://schemas.microsoft.com/office/powerpoint/2010/main" val="171771382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1237FC39-12AA-2C1D-E5DC-79F9D06CF96D}"/>
              </a:ext>
            </a:extLst>
          </p:cNvPr>
          <p:cNvPicPr>
            <a:picLocks noGrp="1" noChangeAspect="1"/>
          </p:cNvPicPr>
          <p:nvPr>
            <p:ph idx="1"/>
          </p:nvPr>
        </p:nvPicPr>
        <p:blipFill>
          <a:blip r:embed="rId2"/>
          <a:stretch>
            <a:fillRect/>
          </a:stretch>
        </p:blipFill>
        <p:spPr>
          <a:xfrm>
            <a:off x="588169" y="766762"/>
            <a:ext cx="10934700" cy="5324475"/>
          </a:xfrm>
        </p:spPr>
      </p:pic>
    </p:spTree>
    <p:extLst>
      <p:ext uri="{BB962C8B-B14F-4D97-AF65-F5344CB8AC3E}">
        <p14:creationId xmlns:p14="http://schemas.microsoft.com/office/powerpoint/2010/main" val="286934882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092C3-BC36-A7BD-EF81-EE0629307D83}"/>
              </a:ext>
            </a:extLst>
          </p:cNvPr>
          <p:cNvSpPr>
            <a:spLocks noGrp="1"/>
          </p:cNvSpPr>
          <p:nvPr>
            <p:ph type="title"/>
          </p:nvPr>
        </p:nvSpPr>
        <p:spPr>
          <a:xfrm>
            <a:off x="838200" y="175098"/>
            <a:ext cx="10515600" cy="505939"/>
          </a:xfrm>
        </p:spPr>
        <p:txBody>
          <a:bodyPr>
            <a:noAutofit/>
          </a:bodyPr>
          <a:lstStyle/>
          <a:p>
            <a:r>
              <a:rPr lang="en-US" sz="3600" b="1" dirty="0">
                <a:latin typeface="Times New Roman" panose="02020603050405020304" pitchFamily="18" charset="0"/>
                <a:cs typeface="Times New Roman" panose="02020603050405020304" pitchFamily="18" charset="0"/>
              </a:rPr>
              <a:t>Comparison of Raspberry Pi Models</a:t>
            </a:r>
          </a:p>
        </p:txBody>
      </p:sp>
      <p:pic>
        <p:nvPicPr>
          <p:cNvPr id="5" name="Content Placeholder 4">
            <a:extLst>
              <a:ext uri="{FF2B5EF4-FFF2-40B4-BE49-F238E27FC236}">
                <a16:creationId xmlns:a16="http://schemas.microsoft.com/office/drawing/2014/main" id="{9232F702-6956-DA67-1ECF-FBF91DE94090}"/>
              </a:ext>
            </a:extLst>
          </p:cNvPr>
          <p:cNvPicPr>
            <a:picLocks noGrp="1" noChangeAspect="1"/>
          </p:cNvPicPr>
          <p:nvPr>
            <p:ph idx="1"/>
          </p:nvPr>
        </p:nvPicPr>
        <p:blipFill>
          <a:blip r:embed="rId2"/>
          <a:stretch>
            <a:fillRect/>
          </a:stretch>
        </p:blipFill>
        <p:spPr>
          <a:xfrm>
            <a:off x="97277" y="811507"/>
            <a:ext cx="11887199" cy="5709941"/>
          </a:xfrm>
        </p:spPr>
      </p:pic>
    </p:spTree>
    <p:extLst>
      <p:ext uri="{BB962C8B-B14F-4D97-AF65-F5344CB8AC3E}">
        <p14:creationId xmlns:p14="http://schemas.microsoft.com/office/powerpoint/2010/main" val="52014231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FE9AA1-FCF1-E4B9-D80D-F9BD22FD644B}"/>
              </a:ext>
            </a:extLst>
          </p:cNvPr>
          <p:cNvSpPr>
            <a:spLocks noGrp="1"/>
          </p:cNvSpPr>
          <p:nvPr>
            <p:ph type="title"/>
          </p:nvPr>
        </p:nvSpPr>
        <p:spPr>
          <a:xfrm>
            <a:off x="214009" y="175099"/>
            <a:ext cx="11139791" cy="797668"/>
          </a:xfrm>
        </p:spPr>
        <p:txBody>
          <a:bodyPr>
            <a:normAutofit fontScale="90000"/>
          </a:bodyPr>
          <a:lstStyle/>
          <a:p>
            <a:br>
              <a:rPr lang="en-US" sz="4400" b="1" dirty="0">
                <a:effectLst/>
                <a:latin typeface="Times New Roman" panose="02020603050405020304" pitchFamily="18" charset="0"/>
                <a:ea typeface="Arial" panose="020B0604020202020204" pitchFamily="34" charset="0"/>
                <a:cs typeface="Times New Roman" panose="02020603050405020304" pitchFamily="18" charset="0"/>
              </a:rPr>
            </a:br>
            <a:r>
              <a:rPr lang="en-US" sz="4400" b="1" dirty="0">
                <a:effectLst/>
                <a:latin typeface="Times New Roman" panose="02020603050405020304" pitchFamily="18" charset="0"/>
                <a:ea typeface="Arial" panose="020B0604020202020204" pitchFamily="34" charset="0"/>
                <a:cs typeface="Times New Roman" panose="02020603050405020304" pitchFamily="18" charset="0"/>
              </a:rPr>
              <a:t>Basic requirement to setup Raspberry Pi</a:t>
            </a:r>
            <a:br>
              <a:rPr lang="en-US" sz="4400" dirty="0">
                <a:effectLst/>
                <a:latin typeface="Calibri" panose="020F0502020204030204" pitchFamily="34" charset="0"/>
                <a:ea typeface="Calibri" panose="020F0502020204030204" pitchFamily="34" charset="0"/>
                <a:cs typeface="Times New Roman" panose="02020603050405020304" pitchFamily="18" charset="0"/>
              </a:rPr>
            </a:br>
            <a:endParaRPr lang="en-US" dirty="0"/>
          </a:p>
        </p:txBody>
      </p:sp>
      <p:sp>
        <p:nvSpPr>
          <p:cNvPr id="3" name="Content Placeholder 2">
            <a:extLst>
              <a:ext uri="{FF2B5EF4-FFF2-40B4-BE49-F238E27FC236}">
                <a16:creationId xmlns:a16="http://schemas.microsoft.com/office/drawing/2014/main" id="{395B291A-C151-3643-63C2-9FDFB5CD482E}"/>
              </a:ext>
            </a:extLst>
          </p:cNvPr>
          <p:cNvSpPr>
            <a:spLocks noGrp="1"/>
          </p:cNvSpPr>
          <p:nvPr>
            <p:ph idx="1"/>
          </p:nvPr>
        </p:nvSpPr>
        <p:spPr>
          <a:xfrm>
            <a:off x="350196" y="1313234"/>
            <a:ext cx="11003604" cy="4863729"/>
          </a:xfrm>
        </p:spPr>
        <p:txBody>
          <a:bodyPr/>
          <a:lstStyle/>
          <a:p>
            <a:pPr marL="342900" marR="0" lvl="0" indent="-342900">
              <a:lnSpc>
                <a:spcPct val="115000"/>
              </a:lnSpc>
              <a:spcBef>
                <a:spcPts val="0"/>
              </a:spcBef>
              <a:spcAft>
                <a:spcPts val="800"/>
              </a:spcAft>
              <a:buSzPts val="1000"/>
              <a:buFont typeface="Symbol" panose="05050102010706020507" pitchFamily="18" charset="2"/>
              <a:buChar char=""/>
              <a:tabLst>
                <a:tab pos="457200" algn="l"/>
              </a:tabLst>
            </a:pPr>
            <a:r>
              <a:rPr lang="en-US" sz="3200" dirty="0">
                <a:effectLst/>
                <a:latin typeface="Times New Roman" panose="02020603050405020304" pitchFamily="18" charset="0"/>
                <a:ea typeface="Arial" panose="020B0604020202020204" pitchFamily="34" charset="0"/>
                <a:cs typeface="Times New Roman" panose="02020603050405020304" pitchFamily="18" charset="0"/>
              </a:rPr>
              <a:t>A Raspberry Pi computer with an SD card or micro SD card.</a:t>
            </a:r>
            <a:endParaRPr lang="en-US" sz="32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nSpc>
                <a:spcPct val="115000"/>
              </a:lnSpc>
              <a:spcBef>
                <a:spcPts val="0"/>
              </a:spcBef>
              <a:spcAft>
                <a:spcPts val="800"/>
              </a:spcAft>
              <a:buSzPts val="1000"/>
              <a:buFont typeface="Symbol" panose="05050102010706020507" pitchFamily="18" charset="2"/>
              <a:buChar char=""/>
              <a:tabLst>
                <a:tab pos="457200" algn="l"/>
              </a:tabLst>
            </a:pPr>
            <a:r>
              <a:rPr lang="en-US" sz="3200" dirty="0">
                <a:effectLst/>
                <a:latin typeface="Times New Roman" panose="02020603050405020304" pitchFamily="18" charset="0"/>
                <a:ea typeface="Arial" panose="020B0604020202020204" pitchFamily="34" charset="0"/>
                <a:cs typeface="Times New Roman" panose="02020603050405020304" pitchFamily="18" charset="0"/>
              </a:rPr>
              <a:t>A monitor with a cable (and, if needed, an HDMI adaptor)</a:t>
            </a:r>
            <a:endParaRPr lang="en-US" sz="32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nSpc>
                <a:spcPct val="115000"/>
              </a:lnSpc>
              <a:spcBef>
                <a:spcPts val="0"/>
              </a:spcBef>
              <a:spcAft>
                <a:spcPts val="800"/>
              </a:spcAft>
              <a:buSzPts val="1000"/>
              <a:buFont typeface="Symbol" panose="05050102010706020507" pitchFamily="18" charset="2"/>
              <a:buChar char=""/>
              <a:tabLst>
                <a:tab pos="457200" algn="l"/>
              </a:tabLst>
            </a:pPr>
            <a:r>
              <a:rPr lang="en-US" sz="3200" dirty="0">
                <a:effectLst/>
                <a:latin typeface="Times New Roman" panose="02020603050405020304" pitchFamily="18" charset="0"/>
                <a:ea typeface="Arial" panose="020B0604020202020204" pitchFamily="34" charset="0"/>
                <a:cs typeface="Times New Roman" panose="02020603050405020304" pitchFamily="18" charset="0"/>
              </a:rPr>
              <a:t>A USB keyboard and mouse.</a:t>
            </a:r>
            <a:endParaRPr lang="en-US" sz="32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nSpc>
                <a:spcPct val="115000"/>
              </a:lnSpc>
              <a:spcBef>
                <a:spcPts val="0"/>
              </a:spcBef>
              <a:spcAft>
                <a:spcPts val="800"/>
              </a:spcAft>
              <a:buSzPts val="1000"/>
              <a:buFont typeface="Symbol" panose="05050102010706020507" pitchFamily="18" charset="2"/>
              <a:buChar char=""/>
              <a:tabLst>
                <a:tab pos="457200" algn="l"/>
              </a:tabLst>
            </a:pPr>
            <a:r>
              <a:rPr lang="en-US" sz="3200" dirty="0">
                <a:effectLst/>
                <a:latin typeface="Times New Roman" panose="02020603050405020304" pitchFamily="18" charset="0"/>
                <a:ea typeface="Arial" panose="020B0604020202020204" pitchFamily="34" charset="0"/>
                <a:cs typeface="Times New Roman" panose="02020603050405020304" pitchFamily="18" charset="0"/>
              </a:rPr>
              <a:t>A power supply/Power adapter</a:t>
            </a:r>
            <a:endParaRPr lang="en-US" sz="32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nSpc>
                <a:spcPct val="115000"/>
              </a:lnSpc>
              <a:spcBef>
                <a:spcPts val="0"/>
              </a:spcBef>
              <a:spcAft>
                <a:spcPts val="800"/>
              </a:spcAft>
              <a:buSzPts val="1000"/>
              <a:buFont typeface="Symbol" panose="05050102010706020507" pitchFamily="18" charset="2"/>
              <a:buChar char=""/>
              <a:tabLst>
                <a:tab pos="457200" algn="l"/>
              </a:tabLst>
            </a:pPr>
            <a:r>
              <a:rPr lang="en-US" sz="3200" dirty="0">
                <a:effectLst/>
                <a:latin typeface="Times New Roman" panose="02020603050405020304" pitchFamily="18" charset="0"/>
                <a:ea typeface="Arial" panose="020B0604020202020204" pitchFamily="34" charset="0"/>
                <a:cs typeface="Times New Roman" panose="02020603050405020304" pitchFamily="18" charset="0"/>
              </a:rPr>
              <a:t>Headphones or speakers (optional)</a:t>
            </a:r>
            <a:endParaRPr lang="en-US" sz="32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nSpc>
                <a:spcPct val="115000"/>
              </a:lnSpc>
              <a:spcBef>
                <a:spcPts val="0"/>
              </a:spcBef>
              <a:spcAft>
                <a:spcPts val="800"/>
              </a:spcAft>
              <a:buSzPts val="1000"/>
              <a:buFont typeface="Symbol" panose="05050102010706020507" pitchFamily="18" charset="2"/>
              <a:buChar char=""/>
              <a:tabLst>
                <a:tab pos="457200" algn="l"/>
              </a:tabLst>
            </a:pPr>
            <a:r>
              <a:rPr lang="en-US" sz="3200" dirty="0">
                <a:effectLst/>
                <a:latin typeface="Times New Roman" panose="02020603050405020304" pitchFamily="18" charset="0"/>
                <a:ea typeface="Arial" panose="020B0604020202020204" pitchFamily="34" charset="0"/>
                <a:cs typeface="Times New Roman" panose="02020603050405020304" pitchFamily="18" charset="0"/>
              </a:rPr>
              <a:t>An ethernet cable (optional)</a:t>
            </a:r>
          </a:p>
          <a:p>
            <a:pPr marL="342900" marR="0" lvl="0" indent="-342900">
              <a:lnSpc>
                <a:spcPct val="115000"/>
              </a:lnSpc>
              <a:spcBef>
                <a:spcPts val="0"/>
              </a:spcBef>
              <a:spcAft>
                <a:spcPts val="800"/>
              </a:spcAft>
              <a:buSzPts val="1000"/>
              <a:buFont typeface="Symbol" panose="05050102010706020507" pitchFamily="18" charset="2"/>
              <a:buChar char=""/>
              <a:tabLst>
                <a:tab pos="457200" algn="l"/>
              </a:tabLst>
            </a:pPr>
            <a:r>
              <a:rPr lang="en-US" sz="3200" dirty="0">
                <a:effectLst/>
                <a:latin typeface="Times New Roman" panose="02020603050405020304" pitchFamily="18" charset="0"/>
                <a:ea typeface="Arial" panose="020B0604020202020204" pitchFamily="34" charset="0"/>
                <a:cs typeface="Times New Roman" panose="02020603050405020304" pitchFamily="18" charset="0"/>
              </a:rPr>
              <a:t>SD card Reader</a:t>
            </a:r>
            <a:endParaRPr lang="en-US" sz="32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223043051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1A1704-9C78-C0A2-B511-67D26767B432}"/>
              </a:ext>
            </a:extLst>
          </p:cNvPr>
          <p:cNvSpPr>
            <a:spLocks noGrp="1"/>
          </p:cNvSpPr>
          <p:nvPr>
            <p:ph type="title"/>
          </p:nvPr>
        </p:nvSpPr>
        <p:spPr>
          <a:xfrm>
            <a:off x="838200" y="365125"/>
            <a:ext cx="10515600" cy="948109"/>
          </a:xfrm>
        </p:spPr>
        <p:txBody>
          <a:bodyPr/>
          <a:lstStyle/>
          <a:p>
            <a:r>
              <a:rPr lang="en-US" dirty="0"/>
              <a:t>Installation(</a:t>
            </a:r>
            <a:r>
              <a:rPr lang="en-US"/>
              <a:t>Follow this video)</a:t>
            </a:r>
            <a:endParaRPr lang="en-US" dirty="0"/>
          </a:p>
        </p:txBody>
      </p:sp>
      <p:pic>
        <p:nvPicPr>
          <p:cNvPr id="4" name="Are you using Raspberry Pi Imager the right way_ My complete guide">
            <a:hlinkClick r:id="" action="ppaction://media"/>
            <a:extLst>
              <a:ext uri="{FF2B5EF4-FFF2-40B4-BE49-F238E27FC236}">
                <a16:creationId xmlns:a16="http://schemas.microsoft.com/office/drawing/2014/main" id="{4CCC41CA-BE23-B537-1666-91671F8C0B8A}"/>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227263" y="1643973"/>
            <a:ext cx="8366158" cy="4396903"/>
          </a:xfrm>
        </p:spPr>
      </p:pic>
    </p:spTree>
    <p:extLst>
      <p:ext uri="{BB962C8B-B14F-4D97-AF65-F5344CB8AC3E}">
        <p14:creationId xmlns:p14="http://schemas.microsoft.com/office/powerpoint/2010/main" val="1206912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8589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C1F870D-A2A5-B56D-2FEF-4FA9EFFAE1D8}"/>
              </a:ext>
            </a:extLst>
          </p:cNvPr>
          <p:cNvSpPr>
            <a:spLocks noGrp="1"/>
          </p:cNvSpPr>
          <p:nvPr>
            <p:ph idx="1"/>
          </p:nvPr>
        </p:nvSpPr>
        <p:spPr>
          <a:xfrm>
            <a:off x="334297" y="442452"/>
            <a:ext cx="11464413" cy="5734511"/>
          </a:xfrm>
        </p:spPr>
        <p:txBody>
          <a:bodyPr>
            <a:normAutofit/>
          </a:bodyPr>
          <a:lstStyle/>
          <a:p>
            <a:pPr marL="0" marR="0" indent="0" algn="just">
              <a:lnSpc>
                <a:spcPct val="107000"/>
              </a:lnSpc>
              <a:spcBef>
                <a:spcPts val="0"/>
              </a:spcBef>
              <a:spcAft>
                <a:spcPts val="800"/>
              </a:spcAft>
              <a:buNone/>
            </a:pPr>
            <a:r>
              <a:rPr lang="en-US" sz="3200" b="1" dirty="0">
                <a:effectLst/>
                <a:latin typeface="Times New Roman" panose="02020603050405020304" pitchFamily="18" charset="0"/>
                <a:ea typeface="Calibri" panose="020F0502020204030204" pitchFamily="34" charset="0"/>
                <a:cs typeface="Times New Roman" panose="02020603050405020304" pitchFamily="18" charset="0"/>
              </a:rPr>
              <a:t>In the above pseudocode:</a:t>
            </a:r>
            <a:endParaRPr lang="en-US" sz="32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just">
              <a:spcBef>
                <a:spcPts val="0"/>
              </a:spcBef>
              <a:spcAft>
                <a:spcPts val="0"/>
              </a:spcAft>
              <a:buSzPts val="1000"/>
              <a:buNone/>
              <a:tabLst>
                <a:tab pos="457200" algn="l"/>
              </a:tabLst>
            </a:pPr>
            <a:r>
              <a:rPr lang="en-ZA" sz="3200" b="1" dirty="0">
                <a:effectLst/>
                <a:latin typeface="Times New Roman" panose="02020603050405020304" pitchFamily="18" charset="0"/>
                <a:ea typeface="Calibri" panose="020F0502020204030204" pitchFamily="34" charset="0"/>
                <a:cs typeface="Times New Roman" panose="02020603050405020304" pitchFamily="18" charset="0"/>
              </a:rPr>
              <a:t>1.void setup: </a:t>
            </a:r>
            <a:r>
              <a:rPr lang="en-ZA" sz="3200" b="0" dirty="0">
                <a:effectLst/>
                <a:latin typeface="Times New Roman" panose="02020603050405020304" pitchFamily="18" charset="0"/>
                <a:ea typeface="Calibri" panose="020F0502020204030204" pitchFamily="34" charset="0"/>
                <a:cs typeface="Times New Roman" panose="02020603050405020304" pitchFamily="18" charset="0"/>
              </a:rPr>
              <a:t>This is a setup function that is typically called once at the beginning of the program. It's used for initialization tasks.</a:t>
            </a:r>
            <a:endParaRPr lang="en-US" sz="3200" b="1"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just">
              <a:spcBef>
                <a:spcPts val="0"/>
              </a:spcBef>
              <a:spcAft>
                <a:spcPts val="0"/>
              </a:spcAft>
              <a:buSzPts val="1000"/>
              <a:buNone/>
              <a:tabLst>
                <a:tab pos="457200" algn="l"/>
              </a:tabLst>
            </a:pPr>
            <a:r>
              <a:rPr lang="en-ZA" sz="3200" b="1" dirty="0">
                <a:effectLst/>
                <a:latin typeface="Times New Roman" panose="02020603050405020304" pitchFamily="18" charset="0"/>
                <a:ea typeface="Calibri" panose="020F0502020204030204" pitchFamily="34" charset="0"/>
                <a:cs typeface="Times New Roman" panose="02020603050405020304" pitchFamily="18" charset="0"/>
              </a:rPr>
              <a:t>2.initialize LED_PIN as output: </a:t>
            </a:r>
            <a:r>
              <a:rPr lang="en-ZA" sz="3200" b="0" dirty="0">
                <a:effectLst/>
                <a:latin typeface="Times New Roman" panose="02020603050405020304" pitchFamily="18" charset="0"/>
                <a:ea typeface="Calibri" panose="020F0502020204030204" pitchFamily="34" charset="0"/>
                <a:cs typeface="Times New Roman" panose="02020603050405020304" pitchFamily="18" charset="0"/>
              </a:rPr>
              <a:t>This line within void setup initializes a pin connected to an LED as an output.</a:t>
            </a:r>
            <a:endParaRPr lang="en-US" sz="3200" b="1"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just">
              <a:spcBef>
                <a:spcPts val="0"/>
              </a:spcBef>
              <a:spcAft>
                <a:spcPts val="0"/>
              </a:spcAft>
              <a:buSzPts val="1000"/>
              <a:buNone/>
              <a:tabLst>
                <a:tab pos="457200" algn="l"/>
              </a:tabLst>
            </a:pPr>
            <a:r>
              <a:rPr lang="en-ZA" sz="3200" b="1" dirty="0">
                <a:effectLst/>
                <a:latin typeface="Times New Roman" panose="02020603050405020304" pitchFamily="18" charset="0"/>
                <a:ea typeface="Calibri" panose="020F0502020204030204" pitchFamily="34" charset="0"/>
                <a:cs typeface="Times New Roman" panose="02020603050405020304" pitchFamily="18" charset="0"/>
              </a:rPr>
              <a:t>3.void loop: </a:t>
            </a:r>
            <a:r>
              <a:rPr lang="en-ZA" sz="3200" b="0" dirty="0">
                <a:effectLst/>
                <a:latin typeface="Times New Roman" panose="02020603050405020304" pitchFamily="18" charset="0"/>
                <a:ea typeface="Calibri" panose="020F0502020204030204" pitchFamily="34" charset="0"/>
                <a:cs typeface="Times New Roman" panose="02020603050405020304" pitchFamily="18" charset="0"/>
              </a:rPr>
              <a:t>This is a loop function that runs repeatedly after the setup function. It contains the main logic of your program.</a:t>
            </a:r>
            <a:endParaRPr lang="en-US" sz="3200" b="1"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just">
              <a:spcBef>
                <a:spcPts val="0"/>
              </a:spcBef>
              <a:spcAft>
                <a:spcPts val="1200"/>
              </a:spcAft>
              <a:buSzPts val="1000"/>
              <a:buNone/>
              <a:tabLst>
                <a:tab pos="457200" algn="l"/>
              </a:tabLst>
            </a:pPr>
            <a:r>
              <a:rPr lang="en-ZA" sz="3200" b="0" dirty="0">
                <a:effectLst/>
                <a:latin typeface="Times New Roman" panose="02020603050405020304" pitchFamily="18" charset="0"/>
                <a:ea typeface="Calibri" panose="020F0502020204030204" pitchFamily="34" charset="0"/>
                <a:cs typeface="Times New Roman" panose="02020603050405020304" pitchFamily="18" charset="0"/>
              </a:rPr>
              <a:t>The content within void loop represents the logic to turn the </a:t>
            </a:r>
            <a:r>
              <a:rPr lang="en-ZA" sz="3200" b="1" dirty="0">
                <a:effectLst/>
                <a:latin typeface="Times New Roman" panose="02020603050405020304" pitchFamily="18" charset="0"/>
                <a:ea typeface="Calibri" panose="020F0502020204030204" pitchFamily="34" charset="0"/>
                <a:cs typeface="Times New Roman" panose="02020603050405020304" pitchFamily="18" charset="0"/>
              </a:rPr>
              <a:t>LED on, wait for 1 second, turn the LED off, and wait for 1 second, </a:t>
            </a:r>
            <a:r>
              <a:rPr lang="en-ZA" sz="3200" b="0" dirty="0">
                <a:effectLst/>
                <a:latin typeface="Times New Roman" panose="02020603050405020304" pitchFamily="18" charset="0"/>
                <a:ea typeface="Calibri" panose="020F0502020204030204" pitchFamily="34" charset="0"/>
                <a:cs typeface="Times New Roman" panose="02020603050405020304" pitchFamily="18" charset="0"/>
              </a:rPr>
              <a:t>creating a blinking effect</a:t>
            </a:r>
            <a:r>
              <a:rPr lang="en-ZA" sz="3200" b="1" dirty="0">
                <a:effectLst/>
                <a:latin typeface="Times New Roman" panose="02020603050405020304" pitchFamily="18" charset="0"/>
                <a:ea typeface="Calibri" panose="020F0502020204030204" pitchFamily="34" charset="0"/>
                <a:cs typeface="Times New Roman" panose="02020603050405020304" pitchFamily="18" charset="0"/>
              </a:rPr>
              <a:t>.</a:t>
            </a:r>
            <a:endParaRPr lang="en-US" sz="3200" b="1"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9731160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BAC9E05-05A6-1CAA-0A4A-B37DD6D35AF7}"/>
              </a:ext>
            </a:extLst>
          </p:cNvPr>
          <p:cNvSpPr>
            <a:spLocks noGrp="1"/>
          </p:cNvSpPr>
          <p:nvPr>
            <p:ph idx="1"/>
          </p:nvPr>
        </p:nvSpPr>
        <p:spPr>
          <a:xfrm>
            <a:off x="838199" y="147588"/>
            <a:ext cx="11009671" cy="6019647"/>
          </a:xfrm>
        </p:spPr>
        <p:txBody>
          <a:bodyPr/>
          <a:lstStyle/>
          <a:p>
            <a:pPr marL="0" marR="0" indent="0">
              <a:lnSpc>
                <a:spcPct val="107000"/>
              </a:lnSpc>
              <a:spcBef>
                <a:spcPts val="0"/>
              </a:spcBef>
              <a:spcAft>
                <a:spcPts val="800"/>
              </a:spcAft>
              <a:buNone/>
            </a:pP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Pseudocode for Traffic Light: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spcBef>
                <a:spcPts val="0"/>
              </a:spcBef>
              <a:spcAft>
                <a:spcPts val="0"/>
              </a:spcAft>
              <a:buNone/>
            </a:pP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void setup:</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initialize RED_PIN as output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initialize YELLOW_PIN as output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initialize GREEN_PIN as output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spcBef>
                <a:spcPts val="0"/>
              </a:spcBef>
              <a:spcAft>
                <a:spcPts val="0"/>
              </a:spcAft>
              <a:buNone/>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void loop:</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turn_on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(RED_PIN)</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wait_for</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(seconds: 5)</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turn_off</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(RED_PIN)</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turn_on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(YELLOW_PIN)</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wait_for</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(seconds: 2)</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turn_off</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(YELLOW_PIN)</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turn_on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(GREEN_PIN)</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wait_for</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(seconds: 5)</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turn_off</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(GREEN_PIN)</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35506010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3613F31-DAC5-5B6D-5147-751709AF642F}"/>
              </a:ext>
            </a:extLst>
          </p:cNvPr>
          <p:cNvSpPr>
            <a:spLocks noGrp="1"/>
          </p:cNvSpPr>
          <p:nvPr>
            <p:ph idx="1"/>
          </p:nvPr>
        </p:nvSpPr>
        <p:spPr>
          <a:xfrm>
            <a:off x="442453" y="550606"/>
            <a:ext cx="11346424" cy="5987846"/>
          </a:xfrm>
        </p:spPr>
        <p:txBody>
          <a:bodyPr>
            <a:normAutofit lnSpcReduction="10000"/>
          </a:bodyPr>
          <a:lstStyle/>
          <a:p>
            <a:pPr marL="0" marR="0">
              <a:lnSpc>
                <a:spcPct val="107000"/>
              </a:lnSpc>
              <a:spcBef>
                <a:spcPts val="0"/>
              </a:spcBef>
              <a:spcAft>
                <a:spcPts val="800"/>
              </a:spcAft>
            </a:pPr>
            <a:r>
              <a:rPr lang="en-US" sz="2800" b="1" dirty="0">
                <a:effectLst/>
                <a:latin typeface="Times New Roman" panose="02020603050405020304" pitchFamily="18" charset="0"/>
                <a:ea typeface="Calibri" panose="020F0502020204030204" pitchFamily="34" charset="0"/>
                <a:cs typeface="Times New Roman" panose="02020603050405020304" pitchFamily="18" charset="0"/>
              </a:rPr>
              <a:t>In the above pseudocode</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spcBef>
                <a:spcPts val="0"/>
              </a:spcBef>
              <a:spcAft>
                <a:spcPts val="0"/>
              </a:spcAft>
              <a:buFont typeface="Wingdings" panose="05000000000000000000" pitchFamily="2" charset="2"/>
              <a:buChar char=""/>
            </a:pPr>
            <a:r>
              <a:rPr lang="en-ZA" sz="2800" b="1" dirty="0">
                <a:effectLst/>
                <a:latin typeface="Times New Roman" panose="02020603050405020304" pitchFamily="18" charset="0"/>
                <a:ea typeface="Calibri" panose="020F0502020204030204" pitchFamily="34" charset="0"/>
                <a:cs typeface="Times New Roman" panose="02020603050405020304" pitchFamily="18" charset="0"/>
              </a:rPr>
              <a:t>void setup: </a:t>
            </a:r>
            <a:r>
              <a:rPr lang="en-ZA" sz="2800" b="0" dirty="0">
                <a:effectLst/>
                <a:latin typeface="Times New Roman" panose="02020603050405020304" pitchFamily="18" charset="0"/>
                <a:ea typeface="Calibri" panose="020F0502020204030204" pitchFamily="34" charset="0"/>
                <a:cs typeface="Times New Roman" panose="02020603050405020304" pitchFamily="18" charset="0"/>
              </a:rPr>
              <a:t>This function is used for setup tasks and is typically called once at the beginning of the program. Here, we initialize pins for the red, yellow, and green lights as outputs.</a:t>
            </a:r>
            <a:endParaRPr lang="en-US" sz="2800" b="1"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spcBef>
                <a:spcPts val="0"/>
              </a:spcBef>
              <a:spcAft>
                <a:spcPts val="1200"/>
              </a:spcAft>
              <a:buFont typeface="Wingdings" panose="05000000000000000000" pitchFamily="2" charset="2"/>
              <a:buChar char=""/>
            </a:pPr>
            <a:r>
              <a:rPr lang="en-ZA" sz="2800" b="1" dirty="0">
                <a:effectLst/>
                <a:latin typeface="Times New Roman" panose="02020603050405020304" pitchFamily="18" charset="0"/>
                <a:ea typeface="Calibri" panose="020F0502020204030204" pitchFamily="34" charset="0"/>
                <a:cs typeface="Times New Roman" panose="02020603050405020304" pitchFamily="18" charset="0"/>
              </a:rPr>
              <a:t>void loop: </a:t>
            </a:r>
            <a:r>
              <a:rPr lang="en-ZA" sz="2800" b="0" dirty="0">
                <a:effectLst/>
                <a:latin typeface="Times New Roman" panose="02020603050405020304" pitchFamily="18" charset="0"/>
                <a:ea typeface="Calibri" panose="020F0502020204030204" pitchFamily="34" charset="0"/>
                <a:cs typeface="Times New Roman" panose="02020603050405020304" pitchFamily="18" charset="0"/>
              </a:rPr>
              <a:t>This function contains the main logic of the program and runs repeatedly. In this case, it represents the sequence of actions for a simple traffic light. The traffic light sequence is as follows:</a:t>
            </a:r>
            <a:endParaRPr lang="en-US" sz="2800" b="1"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15000"/>
              </a:lnSpc>
              <a:spcBef>
                <a:spcPts val="0"/>
              </a:spcBef>
              <a:spcAft>
                <a:spcPts val="0"/>
              </a:spcAft>
              <a:buFont typeface="Wingdings" panose="05000000000000000000" pitchFamily="2" charset="2"/>
              <a:buChar char=""/>
            </a:pP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Turn on the red light for 5 seconds.</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15000"/>
              </a:lnSpc>
              <a:spcBef>
                <a:spcPts val="0"/>
              </a:spcBef>
              <a:spcAft>
                <a:spcPts val="0"/>
              </a:spcAft>
              <a:buFont typeface="Wingdings" panose="05000000000000000000" pitchFamily="2" charset="2"/>
              <a:buChar char=""/>
            </a:pP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Turn off the red light.</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15000"/>
              </a:lnSpc>
              <a:spcBef>
                <a:spcPts val="0"/>
              </a:spcBef>
              <a:spcAft>
                <a:spcPts val="0"/>
              </a:spcAft>
              <a:buFont typeface="Wingdings" panose="05000000000000000000" pitchFamily="2" charset="2"/>
              <a:buChar char=""/>
            </a:pP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Turn on the yellow light for 2 seconds.</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15000"/>
              </a:lnSpc>
              <a:spcBef>
                <a:spcPts val="0"/>
              </a:spcBef>
              <a:spcAft>
                <a:spcPts val="0"/>
              </a:spcAft>
              <a:buFont typeface="Wingdings" panose="05000000000000000000" pitchFamily="2" charset="2"/>
              <a:buChar char=""/>
            </a:pP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Turn off the yellow light.</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15000"/>
              </a:lnSpc>
              <a:spcBef>
                <a:spcPts val="0"/>
              </a:spcBef>
              <a:spcAft>
                <a:spcPts val="0"/>
              </a:spcAft>
              <a:buFont typeface="Wingdings" panose="05000000000000000000" pitchFamily="2" charset="2"/>
              <a:buChar char=""/>
            </a:pP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Turn on the green light for 5 seconds.</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15000"/>
              </a:lnSpc>
              <a:spcBef>
                <a:spcPts val="0"/>
              </a:spcBef>
              <a:spcAft>
                <a:spcPts val="0"/>
              </a:spcAft>
              <a:buFont typeface="Wingdings" panose="05000000000000000000" pitchFamily="2" charset="2"/>
              <a:buChar char=""/>
            </a:pP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Turn off the green light.</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dirty="0"/>
          </a:p>
        </p:txBody>
      </p:sp>
    </p:spTree>
    <p:extLst>
      <p:ext uri="{BB962C8B-B14F-4D97-AF65-F5344CB8AC3E}">
        <p14:creationId xmlns:p14="http://schemas.microsoft.com/office/powerpoint/2010/main" val="151202157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1603</TotalTime>
  <Words>3150</Words>
  <Application>Microsoft Office PowerPoint</Application>
  <PresentationFormat>Widescreen</PresentationFormat>
  <Paragraphs>266</Paragraphs>
  <Slides>66</Slides>
  <Notes>0</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66</vt:i4>
      </vt:variant>
    </vt:vector>
  </HeadingPairs>
  <TitlesOfParts>
    <vt:vector size="73" baseType="lpstr">
      <vt:lpstr>Arial</vt:lpstr>
      <vt:lpstr>Calibri</vt:lpstr>
      <vt:lpstr>Calibri Light</vt:lpstr>
      <vt:lpstr>Symbol</vt:lpstr>
      <vt:lpstr>Times New Roman</vt:lpstr>
      <vt:lpstr>Wingdings</vt:lpstr>
      <vt:lpstr>Office Theme</vt:lpstr>
      <vt:lpstr>PowerPoint Presentation</vt:lpstr>
      <vt:lpstr>PowerPoint Presentation</vt:lpstr>
      <vt:lpstr>3.1. Designing Firmware Algorithm </vt:lpstr>
      <vt:lpstr>Pseudocode</vt:lpstr>
      <vt:lpstr>PowerPoint Presentation</vt:lpstr>
      <vt:lpstr>Examples </vt:lpstr>
      <vt:lpstr>PowerPoint Presentation</vt:lpstr>
      <vt:lpstr>PowerPoint Presentation</vt:lpstr>
      <vt:lpstr>PowerPoint Presentation</vt:lpstr>
      <vt:lpstr>Flowchart</vt:lpstr>
      <vt:lpstr>PowerPoint Presentation</vt:lpstr>
      <vt:lpstr>   Flowchart Symbols with their meaning and explanation </vt:lpstr>
      <vt:lpstr>   Example of flowchart for traffic light control  </vt:lpstr>
      <vt:lpstr>            3.2.Building Firmware</vt:lpstr>
      <vt:lpstr>   1.Setup Integrated Development Environment (IDEs) </vt:lpstr>
      <vt:lpstr>a) Online IDEs (Atmel Studio, Mbed Studio) </vt:lpstr>
      <vt:lpstr>  How To Install Atmel Studio  </vt:lpstr>
      <vt:lpstr>Work</vt:lpstr>
      <vt:lpstr>Conts,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Offline IDEs (Arduino IDE, Thonny IDE, OpenMV) </vt:lpstr>
      <vt:lpstr>Conts,</vt:lpstr>
      <vt:lpstr>   Arduino – Program Structure </vt:lpstr>
      <vt:lpstr>PowerPoint Presentation</vt:lpstr>
      <vt:lpstr>PowerPoint Presentation</vt:lpstr>
      <vt:lpstr>PowerPoint Presentation</vt:lpstr>
      <vt:lpstr>ACTIVITY1.</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ACTIVITY2</vt:lpstr>
      <vt:lpstr>PowerPoint Presentation</vt:lpstr>
      <vt:lpstr>PowerPoint Presentation</vt:lpstr>
      <vt:lpstr>PowerPoint Presentation</vt:lpstr>
      <vt:lpstr>ACTIVITY 3:Basic Digital Input: Reading Pushbutton </vt:lpstr>
      <vt:lpstr>PowerPoint Presentation</vt:lpstr>
      <vt:lpstr>PowerPoint Presentation</vt:lpstr>
      <vt:lpstr>AVTIVITY 4:Experiment for DHT11 sensor</vt:lpstr>
      <vt:lpstr>PowerPoint Presentation</vt:lpstr>
      <vt:lpstr>PowerPoint Presentation</vt:lpstr>
      <vt:lpstr>PowerPoint Presentation</vt:lpstr>
      <vt:lpstr>PowerPoint Presentation</vt:lpstr>
      <vt:lpstr> Code </vt:lpstr>
      <vt:lpstr>PowerPoint Presentation</vt:lpstr>
      <vt:lpstr>PowerPoint Presentation</vt:lpstr>
      <vt:lpstr>PowerPoint Presentation</vt:lpstr>
      <vt:lpstr>                2.Thonny IDE </vt:lpstr>
      <vt:lpstr>Lets talk about Raspberry</vt:lpstr>
      <vt:lpstr>PowerPoint Presentation</vt:lpstr>
      <vt:lpstr>PowerPoint Presentation</vt:lpstr>
      <vt:lpstr>PowerPoint Presentation</vt:lpstr>
      <vt:lpstr>PowerPoint Presentation</vt:lpstr>
      <vt:lpstr>PowerPoint Presentation</vt:lpstr>
      <vt:lpstr>Comparison of Raspberry Pi Models</vt:lpstr>
      <vt:lpstr> Basic requirement to setup Raspberry Pi </vt:lpstr>
      <vt:lpstr>Installation(Follow this video)</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user</dc:creator>
  <cp:lastModifiedBy>YANKURIJE Madeleine</cp:lastModifiedBy>
  <cp:revision>26</cp:revision>
  <dcterms:created xsi:type="dcterms:W3CDTF">2024-01-15T11:45:16Z</dcterms:created>
  <dcterms:modified xsi:type="dcterms:W3CDTF">2025-02-06T17:25:44Z</dcterms:modified>
</cp:coreProperties>
</file>